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61" r:id="rId5"/>
  </p:sldMasterIdLst>
  <p:notesMasterIdLst>
    <p:notesMasterId r:id="rId32"/>
  </p:notesMasterIdLst>
  <p:handoutMasterIdLst>
    <p:handoutMasterId r:id="rId33"/>
  </p:handoutMasterIdLst>
  <p:sldIdLst>
    <p:sldId id="273" r:id="rId6"/>
    <p:sldId id="298" r:id="rId7"/>
    <p:sldId id="274" r:id="rId8"/>
    <p:sldId id="306" r:id="rId9"/>
    <p:sldId id="316" r:id="rId10"/>
    <p:sldId id="315" r:id="rId11"/>
    <p:sldId id="317" r:id="rId12"/>
    <p:sldId id="318" r:id="rId13"/>
    <p:sldId id="308" r:id="rId14"/>
    <p:sldId id="320" r:id="rId15"/>
    <p:sldId id="321" r:id="rId16"/>
    <p:sldId id="309" r:id="rId17"/>
    <p:sldId id="310" r:id="rId18"/>
    <p:sldId id="311" r:id="rId19"/>
    <p:sldId id="322" r:id="rId20"/>
    <p:sldId id="323" r:id="rId21"/>
    <p:sldId id="328" r:id="rId22"/>
    <p:sldId id="313" r:id="rId23"/>
    <p:sldId id="329" r:id="rId24"/>
    <p:sldId id="325" r:id="rId25"/>
    <p:sldId id="327" r:id="rId26"/>
    <p:sldId id="324" r:id="rId27"/>
    <p:sldId id="314" r:id="rId28"/>
    <p:sldId id="330" r:id="rId29"/>
    <p:sldId id="326" r:id="rId30"/>
    <p:sldId id="278" r:id="rId31"/>
  </p:sldIdLst>
  <p:sldSz cx="9144000" cy="6858000" type="screen4x3"/>
  <p:notesSz cx="70104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bach Karsten" initials="KK" lastIdx="1" clrIdx="0">
    <p:extLst>
      <p:ext uri="{19B8F6BF-5375-455C-9EA6-DF929625EA0E}">
        <p15:presenceInfo xmlns:p15="http://schemas.microsoft.com/office/powerpoint/2012/main" userId="Kirbach Karst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a:srgbClr val="211E75"/>
    <a:srgbClr val="FFFF99"/>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12" autoAdjust="0"/>
    <p:restoredTop sz="96182" autoAdjust="0"/>
  </p:normalViewPr>
  <p:slideViewPr>
    <p:cSldViewPr snapToGrid="0">
      <p:cViewPr>
        <p:scale>
          <a:sx n="87" d="100"/>
          <a:sy n="87" d="100"/>
        </p:scale>
        <p:origin x="501" y="33"/>
      </p:cViewPr>
      <p:guideLst>
        <p:guide orient="horz" pos="536"/>
        <p:guide pos="339"/>
      </p:guideLst>
    </p:cSldViewPr>
  </p:slideViewPr>
  <p:outlineViewPr>
    <p:cViewPr>
      <p:scale>
        <a:sx n="33" d="100"/>
        <a:sy n="33" d="100"/>
      </p:scale>
      <p:origin x="0" y="-243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72560" y="0"/>
            <a:ext cx="303784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4"/>
            <a:ext cx="303784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72560" y="8831264"/>
            <a:ext cx="303784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72560" y="0"/>
            <a:ext cx="303784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1509" name="Rectangle 5"/>
          <p:cNvSpPr>
            <a:spLocks noGrp="1" noChangeArrowheads="1"/>
          </p:cNvSpPr>
          <p:nvPr>
            <p:ph type="body" sz="quarter" idx="3"/>
          </p:nvPr>
        </p:nvSpPr>
        <p:spPr bwMode="auto">
          <a:xfrm>
            <a:off x="934720" y="4416426"/>
            <a:ext cx="514096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4"/>
            <a:ext cx="303784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72560" y="8831264"/>
            <a:ext cx="303784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a:t>
            </a:r>
            <a:r>
              <a:rPr lang="en-US" baseline="0" dirty="0" smtClean="0"/>
              <a:t> inerting concentration at the ignitors was achieved, but the concentration at the ceiling was lower than the MIC.</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47170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Issues: Simulator</a:t>
            </a:r>
            <a:r>
              <a:rPr lang="en-US" baseline="0" dirty="0" smtClean="0"/>
              <a:t> was not within its required pressure. Might need to rerun the test.</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418447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2175618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18810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5049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Igniton</a:t>
            </a:r>
            <a:r>
              <a:rPr lang="en-US" dirty="0" smtClean="0"/>
              <a:t> took long time. So recommending a </a:t>
            </a:r>
            <a:r>
              <a:rPr lang="en-US" dirty="0" err="1" smtClean="0"/>
              <a:t>nichrome</a:t>
            </a:r>
            <a:r>
              <a:rPr lang="en-US" dirty="0" smtClean="0"/>
              <a:t> wire ignition method to be added to the standard.</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51508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336681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PPT template photo_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42101"/>
            <a:ext cx="9144000" cy="4038380"/>
          </a:xfrm>
          <a:prstGeom prst="rect">
            <a:avLst/>
          </a:prstGeom>
        </p:spPr>
      </p:pic>
      <p:sp>
        <p:nvSpPr>
          <p:cNvPr id="63490" name="Rectangle 1026"/>
          <p:cNvSpPr>
            <a:spLocks noGrp="1" noChangeArrowheads="1"/>
          </p:cNvSpPr>
          <p:nvPr>
            <p:ph type="ctrTitle"/>
          </p:nvPr>
        </p:nvSpPr>
        <p:spPr>
          <a:xfrm>
            <a:off x="2059659" y="333559"/>
            <a:ext cx="498316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062834" y="1775009"/>
            <a:ext cx="4951412"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489498" y="3123185"/>
            <a:ext cx="700858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r>
              <a:rPr lang="en-US" sz="1600" dirty="0" smtClean="0">
                <a:solidFill>
                  <a:srgbClr val="1D2F68"/>
                </a:solidFill>
              </a:rPr>
              <a:t>: 9</a:t>
            </a:r>
            <a:r>
              <a:rPr lang="en-US" sz="1600" baseline="30000" dirty="0" smtClean="0">
                <a:solidFill>
                  <a:srgbClr val="1D2F68"/>
                </a:solidFill>
              </a:rPr>
              <a:t>th</a:t>
            </a:r>
            <a:r>
              <a:rPr lang="en-US" sz="1600" dirty="0" smtClean="0">
                <a:solidFill>
                  <a:srgbClr val="1D2F68"/>
                </a:solidFill>
              </a:rPr>
              <a:t> International Aircraft Systems Fire Protection Forum Meeting</a:t>
            </a:r>
            <a:endParaRPr lang="en-US" sz="1600" dirty="0">
              <a:solidFill>
                <a:srgbClr val="1D2F68"/>
              </a:solidFill>
            </a:endParaRPr>
          </a:p>
          <a:p>
            <a:pPr>
              <a:buFontTx/>
              <a:buNone/>
            </a:pPr>
            <a:r>
              <a:rPr lang="en-US" sz="1600" dirty="0">
                <a:solidFill>
                  <a:srgbClr val="1D2F68"/>
                </a:solidFill>
              </a:rPr>
              <a:t>By</a:t>
            </a:r>
            <a:r>
              <a:rPr lang="en-US" sz="1600" dirty="0" smtClean="0">
                <a:solidFill>
                  <a:srgbClr val="1D2F68"/>
                </a:solidFill>
              </a:rPr>
              <a:t>: Dhaval Dadia</a:t>
            </a:r>
            <a:endParaRPr lang="en-US" sz="1600" dirty="0">
              <a:solidFill>
                <a:srgbClr val="1D2F68"/>
              </a:solidFill>
            </a:endParaRPr>
          </a:p>
          <a:p>
            <a:pPr>
              <a:buFontTx/>
              <a:buNone/>
            </a:pPr>
            <a:r>
              <a:rPr lang="en-US" sz="1600" dirty="0">
                <a:solidFill>
                  <a:srgbClr val="1D2F68"/>
                </a:solidFill>
              </a:rPr>
              <a:t>Date</a:t>
            </a:r>
            <a:r>
              <a:rPr lang="en-US" sz="1600" dirty="0" smtClean="0">
                <a:solidFill>
                  <a:srgbClr val="1D2F68"/>
                </a:solidFill>
              </a:rPr>
              <a:t>: October 31, 2019</a:t>
            </a:r>
            <a:endParaRPr lang="en-US" sz="1600" dirty="0">
              <a:solidFill>
                <a:srgbClr val="1D2F68"/>
              </a:solidFill>
            </a:endParaRPr>
          </a:p>
        </p:txBody>
      </p:sp>
      <p:grpSp>
        <p:nvGrpSpPr>
          <p:cNvPr id="63544" name="Group 1080"/>
          <p:cNvGrpSpPr>
            <a:grpSpLocks/>
          </p:cNvGrpSpPr>
          <p:nvPr userDrawn="1"/>
        </p:nvGrpSpPr>
        <p:grpSpPr bwMode="auto">
          <a:xfrm>
            <a:off x="356380" y="5560061"/>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r>
              <a:rPr lang="en-US" smtClean="0"/>
              <a:t>Oct. 31, 2019</a:t>
            </a:r>
            <a:endParaRPr lang="en-US" dirty="0"/>
          </a:p>
        </p:txBody>
      </p:sp>
      <p:sp>
        <p:nvSpPr>
          <p:cNvPr id="9"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0"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Oct. 31, 2019</a:t>
            </a:r>
            <a:endParaRPr lang="en-US" dirty="0"/>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Oct. 31, 2019</a:t>
            </a:r>
            <a:endParaRPr lang="en-US" dirty="0"/>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Oct. 31, 2019</a:t>
            </a:r>
            <a:endParaRPr lang="en-US" dirty="0"/>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Oct. 31, 2019</a:t>
            </a:r>
            <a:endParaRPr lang="en-US" dirty="0"/>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r>
              <a:rPr lang="en-US" smtClean="0"/>
              <a:t>Oct. 31, 2019</a:t>
            </a:r>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sldNum="0" hdr="0" ftr="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r>
              <a:rPr lang="en-US" smtClean="0"/>
              <a:t>Oct. 31, 2019</a:t>
            </a:r>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
        <p:nvSpPr>
          <p:cNvPr id="13" name="Rectangle 11"/>
          <p:cNvSpPr txBox="1">
            <a:spLocks noChangeArrowheads="1"/>
          </p:cNvSpPr>
          <p:nvPr userDrawn="1"/>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b="0" i="0" smtClean="0">
                <a:solidFill>
                  <a:srgbClr val="211E75"/>
                </a:solidFill>
                <a:latin typeface="Helvetica Neue Medium"/>
                <a:cs typeface="Helvetica Neue Medium"/>
              </a:rPr>
              <a:pPr/>
              <a:t>‹#›</a:t>
            </a:fld>
            <a:endParaRPr lang="en-US" b="0" i="0" dirty="0">
              <a:solidFill>
                <a:srgbClr val="211E75"/>
              </a:solidFill>
              <a:latin typeface="Helvetica Neue Medium"/>
              <a:cs typeface="Helvetica Neue Medium"/>
            </a:endParaRP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dhaval.dadia@faa.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82466" y="510834"/>
            <a:ext cx="8379069" cy="867168"/>
          </a:xfrm>
        </p:spPr>
        <p:txBody>
          <a:bodyPr/>
          <a:lstStyle/>
          <a:p>
            <a:r>
              <a:rPr lang="en-US" dirty="0" smtClean="0"/>
              <a:t>Cargo MPS Task Group Updates</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Fans Test Video – Test 14</a:t>
            </a:r>
            <a:endParaRPr lang="en-US" dirty="0"/>
          </a:p>
        </p:txBody>
      </p:sp>
      <p:pic>
        <p:nvPicPr>
          <p:cNvPr id="5" name="May 2 2019  A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spTree>
    <p:extLst>
      <p:ext uri="{BB962C8B-B14F-4D97-AF65-F5344CB8AC3E}">
        <p14:creationId xmlns:p14="http://schemas.microsoft.com/office/powerpoint/2010/main" val="74063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2" name="Picture 1"/>
          <p:cNvPicPr>
            <a:picLocks noChangeAspect="1"/>
          </p:cNvPicPr>
          <p:nvPr/>
        </p:nvPicPr>
        <p:blipFill>
          <a:blip r:embed="rId2"/>
          <a:stretch>
            <a:fillRect/>
          </a:stretch>
        </p:blipFill>
        <p:spPr>
          <a:xfrm>
            <a:off x="0" y="0"/>
            <a:ext cx="9144000" cy="6046482"/>
          </a:xfrm>
          <a:prstGeom prst="rect">
            <a:avLst/>
          </a:prstGeom>
        </p:spPr>
      </p:pic>
      <p:cxnSp>
        <p:nvCxnSpPr>
          <p:cNvPr id="5" name="Straight Arrow Connector 4"/>
          <p:cNvCxnSpPr/>
          <p:nvPr/>
        </p:nvCxnSpPr>
        <p:spPr bwMode="auto">
          <a:xfrm>
            <a:off x="7804093" y="1798130"/>
            <a:ext cx="1" cy="351692"/>
          </a:xfrm>
          <a:prstGeom prst="straightConnector1">
            <a:avLst/>
          </a:prstGeom>
          <a:noFill/>
          <a:ln>
            <a:solidFill>
              <a:srgbClr val="FF0000"/>
            </a:solidFill>
            <a:headEnd type="triangle"/>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TextBox 5"/>
          <p:cNvSpPr txBox="1"/>
          <p:nvPr/>
        </p:nvSpPr>
        <p:spPr bwMode="auto">
          <a:xfrm>
            <a:off x="7804093" y="1835476"/>
            <a:ext cx="87556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FF0000"/>
                </a:solidFill>
              </a:rPr>
              <a:t>3.88% SD</a:t>
            </a:r>
            <a:endParaRPr lang="en-US" sz="1200" b="1" dirty="0">
              <a:solidFill>
                <a:srgbClr val="FF0000"/>
              </a:solidFill>
            </a:endParaRPr>
          </a:p>
        </p:txBody>
      </p:sp>
    </p:spTree>
    <p:extLst>
      <p:ext uri="{BB962C8B-B14F-4D97-AF65-F5344CB8AC3E}">
        <p14:creationId xmlns:p14="http://schemas.microsoft.com/office/powerpoint/2010/main" val="772728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smtClean="0"/>
              <a:t>Aerosol Can Explosion Simulation</a:t>
            </a:r>
            <a:endParaRPr lang="en-US" sz="3900" dirty="0"/>
          </a:p>
        </p:txBody>
      </p:sp>
      <p:sp>
        <p:nvSpPr>
          <p:cNvPr id="27" name="Content Placeholder 26"/>
          <p:cNvSpPr>
            <a:spLocks noGrp="1"/>
          </p:cNvSpPr>
          <p:nvPr>
            <p:ph idx="1"/>
          </p:nvPr>
        </p:nvSpPr>
        <p:spPr/>
        <p:txBody>
          <a:bodyPr/>
          <a:lstStyle/>
          <a:p>
            <a:r>
              <a:rPr lang="en-US" dirty="0" smtClean="0"/>
              <a:t>Test Acceptance Criteria</a:t>
            </a:r>
          </a:p>
          <a:p>
            <a:pPr lvl="1"/>
            <a:r>
              <a:rPr lang="en-US" sz="1200" dirty="0" smtClean="0"/>
              <a:t>“</a:t>
            </a:r>
            <a:r>
              <a:rPr lang="en-US" sz="1200" i="1" dirty="0"/>
              <a:t>The criterion for the aerosol can explosion and reaction simulation scenario is that there is </a:t>
            </a:r>
            <a:r>
              <a:rPr lang="en-US" sz="1200" b="1" i="1" dirty="0">
                <a:solidFill>
                  <a:srgbClr val="FF0000"/>
                </a:solidFill>
              </a:rPr>
              <a:t>no evidence of an explosion or unacceptable reaction</a:t>
            </a:r>
            <a:r>
              <a:rPr lang="en-US" sz="1200" i="1" dirty="0"/>
              <a:t>. Evidence of an explosion is that there shall be </a:t>
            </a:r>
            <a:r>
              <a:rPr lang="en-US" sz="1200" b="1" i="1" dirty="0">
                <a:solidFill>
                  <a:srgbClr val="FF0000"/>
                </a:solidFill>
              </a:rPr>
              <a:t>no pressure rise</a:t>
            </a:r>
            <a:r>
              <a:rPr lang="en-US" sz="1200" i="1" dirty="0"/>
              <a:t> more than the measurement of the baseline simulator pressure release into a compartment. The baseline test shall be conducted at least three times in the presence of the agent being tested without an ignition source. The baseline pressure will be calculated as the maximum value of the conducted tests and one standard deviation.  The criteria of an unacceptable reaction is based on the observed performance with Halon 1301. With Halon 1301 it is typical to see evidence of a local flame or illumination near the ignitor in most tests and to see a </a:t>
            </a:r>
            <a:r>
              <a:rPr lang="en-US" sz="1200" b="1" i="1" dirty="0">
                <a:solidFill>
                  <a:srgbClr val="FF0000"/>
                </a:solidFill>
              </a:rPr>
              <a:t>small flash in 1 of 5 tests</a:t>
            </a:r>
            <a:r>
              <a:rPr lang="en-US" sz="1200" i="1" dirty="0"/>
              <a:t>. The small flash involved a flame that separated from the ignitor and spread about 2 feet and self-extinguished in 2 seconds. In the event of more than one test having a "small flash" event, it is acceptable to perform additional tests to demonstrate that the frequency of these events is not greater than 20%. In addition, when the agent concentration is below its inert concentration, the explosion intensity and peak pressures shall not be greater than the values exhibited during an explosive event when no suppression agent is present in the compartment. To find more information on this subject, refer to reference 2</a:t>
            </a:r>
            <a:r>
              <a:rPr lang="en-US" sz="1200" i="1" dirty="0" smtClean="0"/>
              <a:t>.</a:t>
            </a:r>
            <a:r>
              <a:rPr lang="en-US" sz="1200" dirty="0" smtClean="0"/>
              <a:t>”</a:t>
            </a:r>
            <a:endParaRPr lang="en-US" sz="1200" dirty="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1343628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a:t>Aerosol Can Explosion Simulation</a:t>
            </a:r>
          </a:p>
        </p:txBody>
      </p:sp>
      <p:sp>
        <p:nvSpPr>
          <p:cNvPr id="3" name="Content Placeholder 2"/>
          <p:cNvSpPr>
            <a:spLocks noGrp="1"/>
          </p:cNvSpPr>
          <p:nvPr>
            <p:ph idx="1"/>
          </p:nvPr>
        </p:nvSpPr>
        <p:spPr/>
        <p:txBody>
          <a:bodyPr/>
          <a:lstStyle/>
          <a:p>
            <a:r>
              <a:rPr lang="en-US" b="0" dirty="0" smtClean="0"/>
              <a:t>Simulator Volume</a:t>
            </a:r>
          </a:p>
          <a:p>
            <a:pPr lvl="1"/>
            <a:r>
              <a:rPr lang="en-US" dirty="0" smtClean="0"/>
              <a:t>Re-measured the simulator to clarify the details in the document</a:t>
            </a:r>
          </a:p>
          <a:p>
            <a:r>
              <a:rPr lang="en-US" b="0" dirty="0" smtClean="0"/>
              <a:t>Pressure Transducer</a:t>
            </a:r>
          </a:p>
          <a:p>
            <a:pPr lvl="1"/>
            <a:r>
              <a:rPr lang="en-US" dirty="0" smtClean="0"/>
              <a:t>Transducer Range: 0-2psi</a:t>
            </a:r>
          </a:p>
          <a:p>
            <a:pPr lvl="1"/>
            <a:r>
              <a:rPr lang="en-US" b="0" dirty="0" smtClean="0"/>
              <a:t>Sampling Frequency: 100 Hz</a:t>
            </a:r>
          </a:p>
          <a:p>
            <a:r>
              <a:rPr lang="en-US" b="0" dirty="0" smtClean="0"/>
              <a:t>Test Methodology</a:t>
            </a:r>
          </a:p>
          <a:p>
            <a:pPr lvl="1"/>
            <a:r>
              <a:rPr lang="en-US" dirty="0" smtClean="0"/>
              <a:t>Fans utilized to maintain the minimum protection concentration with the compartment.</a:t>
            </a:r>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857861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smtClean="0"/>
              <a:t>Aerosol Can Explosion Simulation</a:t>
            </a:r>
            <a:endParaRPr lang="en-US" sz="3900" dirty="0"/>
          </a:p>
        </p:txBody>
      </p:sp>
      <p:sp>
        <p:nvSpPr>
          <p:cNvPr id="3" name="Content Placeholder 2"/>
          <p:cNvSpPr>
            <a:spLocks noGrp="1"/>
          </p:cNvSpPr>
          <p:nvPr>
            <p:ph idx="1"/>
          </p:nvPr>
        </p:nvSpPr>
        <p:spPr/>
        <p:txBody>
          <a:bodyPr/>
          <a:lstStyle/>
          <a:p>
            <a:r>
              <a:rPr lang="en-US" b="0" dirty="0" smtClean="0"/>
              <a:t>Short Version</a:t>
            </a:r>
          </a:p>
          <a:p>
            <a:pPr lvl="1"/>
            <a:r>
              <a:rPr lang="en-US" dirty="0" smtClean="0"/>
              <a:t>The </a:t>
            </a:r>
            <a:r>
              <a:rPr lang="en-US" dirty="0"/>
              <a:t>short-test protocol version is the primary test protocol version for conducting this test. The long-test protocol version of the test will be </a:t>
            </a:r>
            <a:r>
              <a:rPr lang="en-US" dirty="0" smtClean="0"/>
              <a:t>permitted </a:t>
            </a:r>
            <a:r>
              <a:rPr lang="en-US" dirty="0"/>
              <a:t>only on a case by case basis after the authorities have reviewed </a:t>
            </a:r>
            <a:r>
              <a:rPr lang="en-US" dirty="0" smtClean="0"/>
              <a:t>a </a:t>
            </a:r>
            <a:r>
              <a:rPr lang="en-US" dirty="0"/>
              <a:t>justification provided by the applicant.</a:t>
            </a:r>
            <a:endParaRPr lang="en-US" b="0" dirty="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3322122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Burning Fire Scenario</a:t>
            </a:r>
            <a:endParaRPr lang="en-US" dirty="0"/>
          </a:p>
        </p:txBody>
      </p:sp>
      <p:sp>
        <p:nvSpPr>
          <p:cNvPr id="3" name="Content Placeholder 2"/>
          <p:cNvSpPr>
            <a:spLocks noGrp="1"/>
          </p:cNvSpPr>
          <p:nvPr>
            <p:ph idx="1"/>
          </p:nvPr>
        </p:nvSpPr>
        <p:spPr/>
        <p:txBody>
          <a:bodyPr/>
          <a:lstStyle/>
          <a:p>
            <a:r>
              <a:rPr lang="en-US" sz="2000" b="0" dirty="0" smtClean="0"/>
              <a:t>Positioning of the pan can affect the peak temperatures and time-temperature integrals.</a:t>
            </a:r>
          </a:p>
          <a:p>
            <a:pPr lvl="1"/>
            <a:r>
              <a:rPr lang="en-US" sz="1600" b="0" dirty="0" smtClean="0"/>
              <a:t>“The </a:t>
            </a:r>
            <a:r>
              <a:rPr lang="en-US" sz="1600" b="0" dirty="0"/>
              <a:t>pan should be positioned in the cargo compartment in the most difficult location for the particular suppression system being tested</a:t>
            </a:r>
            <a:r>
              <a:rPr lang="en-US" sz="1600" b="0" dirty="0" smtClean="0"/>
              <a:t>.” </a:t>
            </a:r>
            <a:r>
              <a:rPr lang="en-US" sz="1600" b="0" dirty="0" smtClean="0">
                <a:latin typeface="Calibri" panose="020F0502020204030204" pitchFamily="34" charset="0"/>
                <a:cs typeface="Calibri" panose="020F0502020204030204" pitchFamily="34" charset="0"/>
              </a:rPr>
              <a:t>§Fire Scenario – 2012 MPS Update</a:t>
            </a:r>
          </a:p>
          <a:p>
            <a:r>
              <a:rPr lang="en-US" sz="2000" b="0" dirty="0" smtClean="0"/>
              <a:t>MPS development testing doesn’t specify the location of thermocouple in reference to the pan</a:t>
            </a:r>
          </a:p>
          <a:p>
            <a:r>
              <a:rPr lang="en-US" sz="2000" b="0" dirty="0" smtClean="0"/>
              <a:t>Results from Boeing Sponsored Agent shows an increase when the pan is placed directly underneath </a:t>
            </a:r>
            <a:endParaRPr lang="en-US" sz="1600" dirty="0" smtClean="0"/>
          </a:p>
          <a:p>
            <a:pPr lvl="1"/>
            <a:r>
              <a:rPr lang="en-US" sz="1600" b="0" dirty="0" smtClean="0"/>
              <a:t>19% increase in average peak temperatures</a:t>
            </a:r>
          </a:p>
          <a:p>
            <a:pPr lvl="1"/>
            <a:r>
              <a:rPr lang="en-US" sz="1600" b="0" dirty="0" smtClean="0"/>
              <a:t>17% increase in average peak time-temperature integrals.</a:t>
            </a:r>
          </a:p>
          <a:p>
            <a:endParaRPr lang="en-US" sz="2000"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spTree>
    <p:extLst>
      <p:ext uri="{BB962C8B-B14F-4D97-AF65-F5344CB8AC3E}">
        <p14:creationId xmlns:p14="http://schemas.microsoft.com/office/powerpoint/2010/main" val="1194440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Surface Burning Fire Scenario Chart</a:t>
            </a:r>
            <a:endParaRPr lang="en-US" sz="36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7" name="Content Placeholder 6"/>
          <p:cNvPicPr>
            <a:picLocks noGrp="1" noChangeAspect="1"/>
          </p:cNvPicPr>
          <p:nvPr>
            <p:ph idx="1"/>
          </p:nvPr>
        </p:nvPicPr>
        <p:blipFill>
          <a:blip r:embed="rId3"/>
          <a:stretch>
            <a:fillRect/>
          </a:stretch>
        </p:blipFill>
        <p:spPr>
          <a:xfrm>
            <a:off x="1767824" y="1987465"/>
            <a:ext cx="5505165" cy="3432345"/>
          </a:xfrm>
          <a:prstGeom prst="rect">
            <a:avLst/>
          </a:prstGeom>
        </p:spPr>
      </p:pic>
      <p:sp>
        <p:nvSpPr>
          <p:cNvPr id="8" name="Rectangle 7"/>
          <p:cNvSpPr/>
          <p:nvPr/>
        </p:nvSpPr>
        <p:spPr bwMode="auto">
          <a:xfrm>
            <a:off x="3068515" y="2400300"/>
            <a:ext cx="1019908" cy="2681654"/>
          </a:xfrm>
          <a:prstGeom prst="rect">
            <a:avLst/>
          </a:prstGeom>
          <a:no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bwMode="auto">
          <a:xfrm>
            <a:off x="2566813" y="2338754"/>
            <a:ext cx="202331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FF0000"/>
                </a:solidFill>
              </a:rPr>
              <a:t>Centered underneath T/C</a:t>
            </a:r>
            <a:endParaRPr lang="en-US" sz="1200" b="1" dirty="0">
              <a:solidFill>
                <a:srgbClr val="FF0000"/>
              </a:solidFill>
            </a:endParaRPr>
          </a:p>
        </p:txBody>
      </p:sp>
    </p:spTree>
    <p:extLst>
      <p:ext uri="{BB962C8B-B14F-4D97-AF65-F5344CB8AC3E}">
        <p14:creationId xmlns:p14="http://schemas.microsoft.com/office/powerpoint/2010/main" val="1884035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6248400"/>
            <a:ext cx="1736725" cy="457200"/>
          </a:xfrm>
          <a:prstGeom prst="rect">
            <a:avLst/>
          </a:prstGeom>
        </p:spPr>
        <p:txBody>
          <a:bodyPr/>
          <a:lstStyle/>
          <a:p>
            <a:r>
              <a:rPr lang="en-US" smtClean="0"/>
              <a:t>Oct. 31, 2019</a:t>
            </a:r>
            <a:endParaRPr lang="en-US" dirty="0"/>
          </a:p>
        </p:txBody>
      </p:sp>
      <p:pic>
        <p:nvPicPr>
          <p:cNvPr id="5" name="Picture 4"/>
          <p:cNvPicPr>
            <a:picLocks noChangeAspect="1"/>
          </p:cNvPicPr>
          <p:nvPr/>
        </p:nvPicPr>
        <p:blipFill>
          <a:blip r:embed="rId3"/>
          <a:stretch>
            <a:fillRect/>
          </a:stretch>
        </p:blipFill>
        <p:spPr>
          <a:xfrm rot="16200000">
            <a:off x="1745289" y="-1427712"/>
            <a:ext cx="5653422" cy="9144000"/>
          </a:xfrm>
          <a:prstGeom prst="rect">
            <a:avLst/>
          </a:prstGeom>
        </p:spPr>
      </p:pic>
      <p:sp>
        <p:nvSpPr>
          <p:cNvPr id="8" name="Parallelogram 7"/>
          <p:cNvSpPr/>
          <p:nvPr/>
        </p:nvSpPr>
        <p:spPr bwMode="auto">
          <a:xfrm rot="8427441">
            <a:off x="4870795" y="1331640"/>
            <a:ext cx="653933" cy="354798"/>
          </a:xfrm>
          <a:prstGeom prst="parallelogram">
            <a:avLst>
              <a:gd name="adj" fmla="val 47487"/>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Parallelogram 6"/>
          <p:cNvSpPr/>
          <p:nvPr/>
        </p:nvSpPr>
        <p:spPr bwMode="auto">
          <a:xfrm rot="7373705">
            <a:off x="5094756" y="1487904"/>
            <a:ext cx="378447" cy="370992"/>
          </a:xfrm>
          <a:prstGeom prst="parallelogram">
            <a:avLst>
              <a:gd name="adj" fmla="val 28055"/>
            </a:avLst>
          </a:prstGeom>
          <a:noFill/>
          <a:ln w="25400">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Parallelogram 9"/>
          <p:cNvSpPr/>
          <p:nvPr/>
        </p:nvSpPr>
        <p:spPr bwMode="auto">
          <a:xfrm rot="7373705">
            <a:off x="5363450" y="1408882"/>
            <a:ext cx="378447" cy="370992"/>
          </a:xfrm>
          <a:prstGeom prst="parallelogram">
            <a:avLst>
              <a:gd name="adj" fmla="val 28055"/>
            </a:avLst>
          </a:prstGeom>
          <a:noFill/>
          <a:ln w="25400">
            <a:solidFill>
              <a:srgbClr val="00B05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700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Burning Fire Scenario</a:t>
            </a:r>
            <a:endParaRPr lang="en-US" dirty="0"/>
          </a:p>
        </p:txBody>
      </p:sp>
      <p:sp>
        <p:nvSpPr>
          <p:cNvPr id="3" name="Content Placeholder 2"/>
          <p:cNvSpPr>
            <a:spLocks noGrp="1"/>
          </p:cNvSpPr>
          <p:nvPr>
            <p:ph idx="1"/>
          </p:nvPr>
        </p:nvSpPr>
        <p:spPr/>
        <p:txBody>
          <a:bodyPr/>
          <a:lstStyle/>
          <a:p>
            <a:r>
              <a:rPr lang="en-US" b="0" dirty="0" smtClean="0"/>
              <a:t>Clarify the positioning of the pan location</a:t>
            </a:r>
          </a:p>
          <a:p>
            <a:pPr lvl="1"/>
            <a:r>
              <a:rPr lang="en-US" dirty="0" smtClean="0"/>
              <a:t>“Most difficult location”</a:t>
            </a:r>
          </a:p>
          <a:p>
            <a:pPr lvl="1"/>
            <a:r>
              <a:rPr lang="en-US" dirty="0" smtClean="0"/>
              <a:t>Specify relationship to a ceiling thermocouple</a:t>
            </a:r>
            <a:endParaRPr lang="en-US" dirty="0" smtClean="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1003308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en-US" smtClean="0"/>
              <a:t>Oct 31, 2019</a:t>
            </a:r>
            <a:endParaRPr lang="en-US" dirty="0"/>
          </a:p>
        </p:txBody>
      </p:sp>
      <p:sp>
        <p:nvSpPr>
          <p:cNvPr id="5" name="Slide Number Placeholder 4"/>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9" name="Content Placeholder 8"/>
          <p:cNvPicPr>
            <a:picLocks noGrp="1" noChangeAspect="1"/>
          </p:cNvPicPr>
          <p:nvPr>
            <p:ph idx="1"/>
          </p:nvPr>
        </p:nvPicPr>
        <p:blipFill>
          <a:blip r:embed="rId3"/>
          <a:stretch>
            <a:fillRect/>
          </a:stretch>
        </p:blipFill>
        <p:spPr>
          <a:xfrm>
            <a:off x="0" y="-73152"/>
            <a:ext cx="9144000" cy="6137068"/>
          </a:xfrm>
          <a:prstGeom prst="rect">
            <a:avLst/>
          </a:prstGeom>
        </p:spPr>
      </p:pic>
      <p:sp>
        <p:nvSpPr>
          <p:cNvPr id="10" name="Rectangle 9"/>
          <p:cNvSpPr/>
          <p:nvPr/>
        </p:nvSpPr>
        <p:spPr bwMode="auto">
          <a:xfrm>
            <a:off x="1161287" y="722376"/>
            <a:ext cx="2957473" cy="4363430"/>
          </a:xfrm>
          <a:prstGeom prst="rect">
            <a:avLst/>
          </a:prstGeom>
          <a:solidFill>
            <a:srgbClr val="FFFF00">
              <a:alpha val="25098"/>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4138684" y="722376"/>
            <a:ext cx="723332" cy="4363430"/>
          </a:xfrm>
          <a:prstGeom prst="rect">
            <a:avLst/>
          </a:prstGeom>
          <a:solidFill>
            <a:srgbClr val="FF0000">
              <a:alpha val="25098"/>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4862016" y="722376"/>
            <a:ext cx="743256" cy="4363430"/>
          </a:xfrm>
          <a:prstGeom prst="rect">
            <a:avLst/>
          </a:prstGeom>
          <a:solidFill>
            <a:srgbClr val="0070C0">
              <a:alpha val="25098"/>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5605271" y="722376"/>
            <a:ext cx="2950893" cy="4363430"/>
          </a:xfrm>
          <a:prstGeom prst="rect">
            <a:avLst/>
          </a:prstGeom>
          <a:solidFill>
            <a:srgbClr val="00B0F0">
              <a:alpha val="25098"/>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6348528" y="722376"/>
            <a:ext cx="2207637" cy="4363430"/>
          </a:xfrm>
          <a:prstGeom prst="rect">
            <a:avLst/>
          </a:prstGeom>
          <a:solidFill>
            <a:srgbClr val="92D050">
              <a:alpha val="25098"/>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14885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2000" tmFilter="0, 0; .2, .5; .8, .5; 1, 0"/>
                                        <p:tgtEl>
                                          <p:spTgt spid="10"/>
                                        </p:tgtEl>
                                      </p:cBhvr>
                                    </p:animEffect>
                                    <p:animScale>
                                      <p:cBhvr>
                                        <p:cTn id="11" dur="1000" autoRev="1" fill="hold"/>
                                        <p:tgtEl>
                                          <p:spTgt spid="1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395830"/>
            <a:ext cx="4390134" cy="3657600"/>
          </a:xfrm>
          <a:prstGeom prst="rect">
            <a:avLst/>
          </a:prstGeom>
        </p:spPr>
      </p:pic>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50106" y="1395830"/>
            <a:ext cx="5051008" cy="4391025"/>
          </a:xfrm>
        </p:spPr>
        <p:txBody>
          <a:bodyPr/>
          <a:lstStyle/>
          <a:p>
            <a:pPr>
              <a:buFont typeface="Wingdings" panose="05000000000000000000" pitchFamily="2" charset="2"/>
              <a:buChar char="v"/>
            </a:pPr>
            <a:r>
              <a:rPr lang="en-US" dirty="0" smtClean="0"/>
              <a:t>Background</a:t>
            </a:r>
          </a:p>
          <a:p>
            <a:pPr>
              <a:buFont typeface="Wingdings" panose="05000000000000000000" pitchFamily="2" charset="2"/>
              <a:buChar char="v"/>
            </a:pPr>
            <a:r>
              <a:rPr lang="en-US" dirty="0" smtClean="0"/>
              <a:t>Fire Scenarios</a:t>
            </a:r>
          </a:p>
          <a:p>
            <a:pPr>
              <a:buFont typeface="Wingdings" panose="05000000000000000000" pitchFamily="2" charset="2"/>
              <a:buChar char="v"/>
            </a:pPr>
            <a:r>
              <a:rPr lang="en-US" dirty="0" smtClean="0"/>
              <a:t>Additional Topics of Interest</a:t>
            </a:r>
          </a:p>
          <a:p>
            <a:pPr>
              <a:buFont typeface="Wingdings" panose="05000000000000000000" pitchFamily="2" charset="2"/>
              <a:buChar char="v"/>
            </a:pPr>
            <a:r>
              <a:rPr lang="en-US" dirty="0" smtClean="0"/>
              <a:t>Future for the Standard</a:t>
            </a:r>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2421048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Fire Scenario</a:t>
            </a:r>
            <a:endParaRPr lang="en-US" dirty="0"/>
          </a:p>
        </p:txBody>
      </p:sp>
      <p:sp>
        <p:nvSpPr>
          <p:cNvPr id="4" name="Date Placeholder 3"/>
          <p:cNvSpPr>
            <a:spLocks noGrp="1"/>
          </p:cNvSpPr>
          <p:nvPr>
            <p:ph type="dt" sz="half" idx="2"/>
          </p:nvPr>
        </p:nvSpPr>
        <p:spPr/>
        <p:txBody>
          <a:bodyPr/>
          <a:lstStyle/>
          <a:p>
            <a:r>
              <a:rPr lang="en-US" smtClean="0"/>
              <a:t>Oct. 31, 2019</a:t>
            </a:r>
            <a:endParaRPr lang="en-US" dirty="0"/>
          </a:p>
        </p:txBody>
      </p:sp>
      <p:sp>
        <p:nvSpPr>
          <p:cNvPr id="5" name="Content Placeholder 4"/>
          <p:cNvSpPr txBox="1">
            <a:spLocks/>
          </p:cNvSpPr>
          <p:nvPr/>
        </p:nvSpPr>
        <p:spPr bwMode="auto">
          <a:xfrm>
            <a:off x="493857" y="1480416"/>
            <a:ext cx="39481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b="0" kern="0" smtClean="0"/>
              <a:t>Pallet Configuration</a:t>
            </a:r>
          </a:p>
          <a:p>
            <a:pPr marL="0" indent="0">
              <a:buFontTx/>
              <a:buNone/>
            </a:pPr>
            <a:r>
              <a:rPr lang="en-US" b="0" i="1" kern="0" smtClean="0"/>
              <a:t> </a:t>
            </a:r>
            <a:r>
              <a:rPr lang="en-US" sz="2600" b="0" i="1" kern="0" smtClean="0"/>
              <a:t>50 - 18650 Li-ion Cells @ 50% SOC</a:t>
            </a:r>
          </a:p>
          <a:p>
            <a:pPr marL="0" indent="0">
              <a:buFontTx/>
              <a:buNone/>
            </a:pPr>
            <a:r>
              <a:rPr lang="en-US" sz="2600" b="0" i="1" kern="0" smtClean="0"/>
              <a:t>500 ml denatured ethanol</a:t>
            </a:r>
          </a:p>
          <a:p>
            <a:pPr marL="0" indent="0">
              <a:buFontTx/>
              <a:buNone/>
            </a:pPr>
            <a:r>
              <a:rPr lang="en-US" sz="2600" b="0" i="1" kern="0" smtClean="0"/>
              <a:t>1 gallon ethanol</a:t>
            </a:r>
          </a:p>
          <a:p>
            <a:pPr marL="0" indent="0">
              <a:buFontTx/>
              <a:buNone/>
            </a:pPr>
            <a:r>
              <a:rPr lang="en-US" sz="2600" b="0" i="1" kern="0" smtClean="0"/>
              <a:t>Ignition source</a:t>
            </a:r>
          </a:p>
          <a:p>
            <a:pPr marL="0" indent="0">
              <a:buFontTx/>
              <a:buNone/>
            </a:pPr>
            <a:r>
              <a:rPr lang="en-US" sz="2600" b="0" i="1" kern="0" smtClean="0"/>
              <a:t>17 – Boxes filled with 2.5 lbs of shredded paper</a:t>
            </a:r>
            <a:endParaRPr lang="en-US" sz="2600" b="0" i="1" kern="0" dirty="0"/>
          </a:p>
        </p:txBody>
      </p:sp>
      <p:grpSp>
        <p:nvGrpSpPr>
          <p:cNvPr id="6" name="Group 5"/>
          <p:cNvGrpSpPr/>
          <p:nvPr/>
        </p:nvGrpSpPr>
        <p:grpSpPr>
          <a:xfrm>
            <a:off x="4664869" y="2080220"/>
            <a:ext cx="4286250" cy="3042047"/>
            <a:chOff x="4105275" y="1558528"/>
            <a:chExt cx="4286250" cy="3042047"/>
          </a:xfrm>
        </p:grpSpPr>
        <p:grpSp>
          <p:nvGrpSpPr>
            <p:cNvPr id="7" name="Group 6"/>
            <p:cNvGrpSpPr/>
            <p:nvPr/>
          </p:nvGrpSpPr>
          <p:grpSpPr>
            <a:xfrm>
              <a:off x="4105275" y="1558528"/>
              <a:ext cx="4286250" cy="3042047"/>
              <a:chOff x="3848100" y="2625328"/>
              <a:chExt cx="4286250" cy="3042047"/>
            </a:xfrm>
          </p:grpSpPr>
          <p:grpSp>
            <p:nvGrpSpPr>
              <p:cNvPr id="9" name="Group 8"/>
              <p:cNvGrpSpPr/>
              <p:nvPr/>
            </p:nvGrpSpPr>
            <p:grpSpPr>
              <a:xfrm>
                <a:off x="3848100" y="2625328"/>
                <a:ext cx="4286250" cy="3042047"/>
                <a:chOff x="3848100" y="2625328"/>
                <a:chExt cx="4286250" cy="3042047"/>
              </a:xfrm>
            </p:grpSpPr>
            <p:grpSp>
              <p:nvGrpSpPr>
                <p:cNvPr id="14" name="Group 13"/>
                <p:cNvGrpSpPr/>
                <p:nvPr/>
              </p:nvGrpSpPr>
              <p:grpSpPr>
                <a:xfrm>
                  <a:off x="3848100" y="2625328"/>
                  <a:ext cx="4286250" cy="3042047"/>
                  <a:chOff x="1133475" y="2549128"/>
                  <a:chExt cx="4286250" cy="3042047"/>
                </a:xfrm>
              </p:grpSpPr>
              <p:sp>
                <p:nvSpPr>
                  <p:cNvPr id="22" name="Cube 21"/>
                  <p:cNvSpPr/>
                  <p:nvPr/>
                </p:nvSpPr>
                <p:spPr bwMode="auto">
                  <a:xfrm>
                    <a:off x="1133475" y="2552700"/>
                    <a:ext cx="4286250" cy="3038475"/>
                  </a:xfrm>
                  <a:prstGeom prst="cub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23" name="Straight Connector 22"/>
                  <p:cNvCxnSpPr>
                    <a:stCxn id="22" idx="2"/>
                    <a:endCxn id="22" idx="4"/>
                  </p:cNvCxnSpPr>
                  <p:nvPr/>
                </p:nvCxnSpPr>
                <p:spPr bwMode="auto">
                  <a:xfrm>
                    <a:off x="1133475" y="4451747"/>
                    <a:ext cx="3526631"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a:stCxn id="22" idx="4"/>
                    <a:endCxn id="22" idx="5"/>
                  </p:cNvCxnSpPr>
                  <p:nvPr/>
                </p:nvCxnSpPr>
                <p:spPr bwMode="auto">
                  <a:xfrm flipV="1">
                    <a:off x="4660106" y="3692128"/>
                    <a:ext cx="759619" cy="759619"/>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895850" y="3095625"/>
                    <a:ext cx="9525" cy="224790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5162550" y="2819400"/>
                    <a:ext cx="9525" cy="224790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3429000" y="3324225"/>
                    <a:ext cx="9525" cy="224790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2238375" y="3333750"/>
                    <a:ext cx="9525" cy="224790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V="1">
                    <a:off x="2250281" y="2549128"/>
                    <a:ext cx="759619" cy="759619"/>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V="1">
                    <a:off x="3431381" y="2549128"/>
                    <a:ext cx="759619" cy="759619"/>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1371600" y="3070622"/>
                    <a:ext cx="3526631"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1628775" y="2813447"/>
                    <a:ext cx="3526631"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Oval 14"/>
                <p:cNvSpPr/>
                <p:nvPr/>
              </p:nvSpPr>
              <p:spPr bwMode="auto">
                <a:xfrm>
                  <a:off x="5410200" y="3838575"/>
                  <a:ext cx="219075" cy="219075"/>
                </a:xfrm>
                <a:prstGeom prst="ellipse">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6" name="Oval 15"/>
                <p:cNvSpPr/>
                <p:nvPr/>
              </p:nvSpPr>
              <p:spPr bwMode="auto">
                <a:xfrm>
                  <a:off x="4276725" y="4991100"/>
                  <a:ext cx="219075" cy="219075"/>
                </a:xfrm>
                <a:prstGeom prst="ellipse">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7" name="Oval 16"/>
                <p:cNvSpPr/>
                <p:nvPr/>
              </p:nvSpPr>
              <p:spPr bwMode="auto">
                <a:xfrm>
                  <a:off x="6648450" y="4972050"/>
                  <a:ext cx="219075" cy="219075"/>
                </a:xfrm>
                <a:prstGeom prst="ellipse">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8" name="Oval 17"/>
                <p:cNvSpPr/>
                <p:nvPr/>
              </p:nvSpPr>
              <p:spPr bwMode="auto">
                <a:xfrm>
                  <a:off x="5429250" y="4972050"/>
                  <a:ext cx="219075" cy="219075"/>
                </a:xfrm>
                <a:prstGeom prst="ellipse">
                  <a:avLst/>
                </a:prstGeom>
                <a:solidFill>
                  <a:srgbClr val="0038A9"/>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5810250" y="2905125"/>
                  <a:ext cx="219075" cy="219075"/>
                </a:xfrm>
                <a:prstGeom prst="ellipse">
                  <a:avLst/>
                </a:prstGeom>
                <a:solidFill>
                  <a:schemeClr val="accent4"/>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0" name="Oval 19"/>
                <p:cNvSpPr/>
                <p:nvPr/>
              </p:nvSpPr>
              <p:spPr bwMode="auto">
                <a:xfrm>
                  <a:off x="5429250" y="5191125"/>
                  <a:ext cx="219075" cy="219075"/>
                </a:xfrm>
                <a:prstGeom prst="ellipse">
                  <a:avLst/>
                </a:prstGeom>
                <a:solidFill>
                  <a:srgbClr val="FFFF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1" name="Oval 20"/>
                <p:cNvSpPr/>
                <p:nvPr/>
              </p:nvSpPr>
              <p:spPr bwMode="auto">
                <a:xfrm>
                  <a:off x="4276725" y="5219700"/>
                  <a:ext cx="219075" cy="219075"/>
                </a:xfrm>
                <a:prstGeom prst="ellipse">
                  <a:avLst/>
                </a:prstGeom>
                <a:solidFill>
                  <a:srgbClr val="FFFF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grpSp>
          <p:sp>
            <p:nvSpPr>
              <p:cNvPr id="10" name="TextBox 17"/>
              <p:cNvSpPr txBox="1"/>
              <p:nvPr/>
            </p:nvSpPr>
            <p:spPr>
              <a:xfrm>
                <a:off x="3905250" y="4562475"/>
                <a:ext cx="449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t>4</a:t>
                </a:r>
              </a:p>
            </p:txBody>
          </p:sp>
          <p:sp>
            <p:nvSpPr>
              <p:cNvPr id="11" name="TextBox 18"/>
              <p:cNvSpPr txBox="1"/>
              <p:nvPr/>
            </p:nvSpPr>
            <p:spPr>
              <a:xfrm>
                <a:off x="6238875" y="4562475"/>
                <a:ext cx="449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smtClean="0"/>
                  <a:t>6</a:t>
                </a:r>
                <a:endParaRPr lang="en-US" sz="1400" b="1" dirty="0"/>
              </a:p>
            </p:txBody>
          </p:sp>
          <p:sp>
            <p:nvSpPr>
              <p:cNvPr id="12" name="TextBox 19"/>
              <p:cNvSpPr txBox="1"/>
              <p:nvPr/>
            </p:nvSpPr>
            <p:spPr>
              <a:xfrm>
                <a:off x="5067300" y="4562475"/>
                <a:ext cx="449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smtClean="0"/>
                  <a:t>5</a:t>
                </a:r>
                <a:endParaRPr lang="en-US" sz="1400" b="1" dirty="0"/>
              </a:p>
            </p:txBody>
          </p:sp>
          <p:sp>
            <p:nvSpPr>
              <p:cNvPr id="13" name="TextBox 20"/>
              <p:cNvSpPr txBox="1"/>
              <p:nvPr/>
            </p:nvSpPr>
            <p:spPr>
              <a:xfrm>
                <a:off x="5400675" y="2847975"/>
                <a:ext cx="449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smtClean="0"/>
                  <a:t>8</a:t>
                </a:r>
                <a:endParaRPr lang="en-US" sz="1400" b="1" dirty="0"/>
              </a:p>
            </p:txBody>
          </p:sp>
        </p:grpSp>
        <p:sp>
          <p:nvSpPr>
            <p:cNvPr id="8" name="TextBox 15"/>
            <p:cNvSpPr txBox="1"/>
            <p:nvPr/>
          </p:nvSpPr>
          <p:spPr>
            <a:xfrm>
              <a:off x="5314950" y="2371725"/>
              <a:ext cx="449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t>2</a:t>
              </a:r>
            </a:p>
          </p:txBody>
        </p:sp>
      </p:grpSp>
    </p:spTree>
    <p:extLst>
      <p:ext uri="{BB962C8B-B14F-4D97-AF65-F5344CB8AC3E}">
        <p14:creationId xmlns:p14="http://schemas.microsoft.com/office/powerpoint/2010/main" val="3248986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Fire Scenario</a:t>
            </a:r>
            <a:endParaRPr lang="en-US" dirty="0"/>
          </a:p>
        </p:txBody>
      </p:sp>
      <p:sp>
        <p:nvSpPr>
          <p:cNvPr id="3" name="Content Placeholder 2"/>
          <p:cNvSpPr>
            <a:spLocks noGrp="1"/>
          </p:cNvSpPr>
          <p:nvPr>
            <p:ph idx="1"/>
          </p:nvPr>
        </p:nvSpPr>
        <p:spPr/>
        <p:txBody>
          <a:bodyPr/>
          <a:lstStyle/>
          <a:p>
            <a:r>
              <a:rPr lang="en-US" b="0" dirty="0" smtClean="0"/>
              <a:t>Rename the scenario</a:t>
            </a:r>
          </a:p>
          <a:p>
            <a:r>
              <a:rPr lang="en-US" b="0" dirty="0" smtClean="0"/>
              <a:t>Still developing the test setup, methodology, and acceptance criteria</a:t>
            </a:r>
          </a:p>
          <a:p>
            <a:pPr lvl="1"/>
            <a:r>
              <a:rPr lang="en-US" dirty="0" smtClean="0"/>
              <a:t>Vary the state of charge of the cells</a:t>
            </a:r>
          </a:p>
          <a:p>
            <a:pPr lvl="1"/>
            <a:r>
              <a:rPr lang="en-US" b="0" dirty="0" smtClean="0"/>
              <a:t>Increase the duration of the test</a:t>
            </a:r>
          </a:p>
          <a:p>
            <a:pPr lvl="1"/>
            <a:r>
              <a:rPr lang="en-US" dirty="0" smtClean="0"/>
              <a:t>Add variety of cell types (portable batteries, laptop batteries, etc.)</a:t>
            </a:r>
            <a:endParaRPr lang="en-US" b="0" dirty="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2667484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3600000" cy="609600"/>
          </a:xfrm>
        </p:spPr>
        <p:txBody>
          <a:bodyPr/>
          <a:lstStyle/>
          <a:p>
            <a:r>
              <a:rPr lang="en-US" dirty="0" smtClean="0"/>
              <a:t>Old Analysis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grpSp>
        <p:nvGrpSpPr>
          <p:cNvPr id="23" name="Gruppieren 22"/>
          <p:cNvGrpSpPr>
            <a:grpSpLocks noChangeAspect="1"/>
          </p:cNvGrpSpPr>
          <p:nvPr/>
        </p:nvGrpSpPr>
        <p:grpSpPr>
          <a:xfrm>
            <a:off x="428625" y="1032143"/>
            <a:ext cx="3600000" cy="2328073"/>
            <a:chOff x="100800" y="1040400"/>
            <a:chExt cx="4669200" cy="3019511"/>
          </a:xfrm>
        </p:grpSpPr>
        <p:pic>
          <p:nvPicPr>
            <p:cNvPr id="13" name="Grafik 12"/>
            <p:cNvPicPr>
              <a:picLocks noChangeAspect="1"/>
            </p:cNvPicPr>
            <p:nvPr/>
          </p:nvPicPr>
          <p:blipFill>
            <a:blip r:embed="rId2"/>
            <a:stretch>
              <a:fillRect/>
            </a:stretch>
          </p:blipFill>
          <p:spPr>
            <a:xfrm>
              <a:off x="100800" y="1040400"/>
              <a:ext cx="4669200" cy="3019511"/>
            </a:xfrm>
            <a:prstGeom prst="rect">
              <a:avLst/>
            </a:prstGeom>
          </p:spPr>
        </p:pic>
        <p:sp>
          <p:nvSpPr>
            <p:cNvPr id="9" name="Rad 8"/>
            <p:cNvSpPr/>
            <p:nvPr/>
          </p:nvSpPr>
          <p:spPr bwMode="auto">
            <a:xfrm>
              <a:off x="3676650" y="2181225"/>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10" name="Rad 9"/>
            <p:cNvSpPr/>
            <p:nvPr/>
          </p:nvSpPr>
          <p:spPr bwMode="auto">
            <a:xfrm>
              <a:off x="4300538" y="2550155"/>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11" name="Rad 10"/>
            <p:cNvSpPr/>
            <p:nvPr/>
          </p:nvSpPr>
          <p:spPr bwMode="auto">
            <a:xfrm>
              <a:off x="3343276" y="2332650"/>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12" name="Rad 11"/>
            <p:cNvSpPr/>
            <p:nvPr/>
          </p:nvSpPr>
          <p:spPr bwMode="auto">
            <a:xfrm>
              <a:off x="2709863" y="2394075"/>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14" name="Rad 13"/>
            <p:cNvSpPr/>
            <p:nvPr/>
          </p:nvSpPr>
          <p:spPr bwMode="auto">
            <a:xfrm>
              <a:off x="3676650" y="2640155"/>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17" name="Textfeld 16"/>
            <p:cNvSpPr txBox="1"/>
            <p:nvPr/>
          </p:nvSpPr>
          <p:spPr bwMode="auto">
            <a:xfrm>
              <a:off x="3563710" y="1904225"/>
              <a:ext cx="4058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1st</a:t>
              </a:r>
              <a:endParaRPr lang="de-DE" sz="1200" b="1" dirty="0"/>
            </a:p>
          </p:txBody>
        </p:sp>
        <p:sp>
          <p:nvSpPr>
            <p:cNvPr id="18" name="Textfeld 17"/>
            <p:cNvSpPr txBox="1"/>
            <p:nvPr/>
          </p:nvSpPr>
          <p:spPr bwMode="auto">
            <a:xfrm>
              <a:off x="3206919" y="2055652"/>
              <a:ext cx="45878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2nd</a:t>
              </a:r>
              <a:endParaRPr lang="de-DE" sz="1200" b="1" dirty="0"/>
            </a:p>
          </p:txBody>
        </p:sp>
        <p:sp>
          <p:nvSpPr>
            <p:cNvPr id="19" name="Textfeld 18"/>
            <p:cNvSpPr txBox="1"/>
            <p:nvPr/>
          </p:nvSpPr>
          <p:spPr bwMode="auto">
            <a:xfrm>
              <a:off x="2582139" y="2117075"/>
              <a:ext cx="42351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3rd</a:t>
              </a:r>
              <a:endParaRPr lang="de-DE" sz="1200" b="1" dirty="0"/>
            </a:p>
          </p:txBody>
        </p:sp>
        <p:sp>
          <p:nvSpPr>
            <p:cNvPr id="20" name="Textfeld 19"/>
            <p:cNvSpPr txBox="1"/>
            <p:nvPr/>
          </p:nvSpPr>
          <p:spPr bwMode="auto">
            <a:xfrm>
              <a:off x="4177920" y="2247260"/>
              <a:ext cx="41549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4th</a:t>
              </a:r>
              <a:endParaRPr lang="de-DE" sz="1200" b="1" dirty="0"/>
            </a:p>
          </p:txBody>
        </p:sp>
        <p:sp>
          <p:nvSpPr>
            <p:cNvPr id="21" name="Textfeld 20"/>
            <p:cNvSpPr txBox="1"/>
            <p:nvPr/>
          </p:nvSpPr>
          <p:spPr bwMode="auto">
            <a:xfrm>
              <a:off x="3339950" y="2675528"/>
              <a:ext cx="415498"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5th</a:t>
              </a:r>
              <a:endParaRPr lang="de-DE" sz="1200" b="1" dirty="0"/>
            </a:p>
          </p:txBody>
        </p:sp>
      </p:grpSp>
      <p:graphicFrame>
        <p:nvGraphicFramePr>
          <p:cNvPr id="22" name="Tabelle 21"/>
          <p:cNvGraphicFramePr>
            <a:graphicFrameLocks noGrp="1"/>
          </p:cNvGraphicFramePr>
          <p:nvPr>
            <p:extLst/>
          </p:nvPr>
        </p:nvGraphicFramePr>
        <p:xfrm>
          <a:off x="435665" y="3380671"/>
          <a:ext cx="2196000" cy="1645920"/>
        </p:xfrm>
        <a:graphic>
          <a:graphicData uri="http://schemas.openxmlformats.org/drawingml/2006/table">
            <a:tbl>
              <a:tblPr firstRow="1" bandRow="1">
                <a:tableStyleId>{F5AB1C69-6EDB-4FF4-983F-18BD219EF322}</a:tableStyleId>
              </a:tblPr>
              <a:tblGrid>
                <a:gridCol w="540000">
                  <a:extLst>
                    <a:ext uri="{9D8B030D-6E8A-4147-A177-3AD203B41FA5}">
                      <a16:colId xmlns:a16="http://schemas.microsoft.com/office/drawing/2014/main" val="4247751558"/>
                    </a:ext>
                  </a:extLst>
                </a:gridCol>
                <a:gridCol w="540000">
                  <a:extLst>
                    <a:ext uri="{9D8B030D-6E8A-4147-A177-3AD203B41FA5}">
                      <a16:colId xmlns:a16="http://schemas.microsoft.com/office/drawing/2014/main" val="525547477"/>
                    </a:ext>
                  </a:extLst>
                </a:gridCol>
                <a:gridCol w="1116000">
                  <a:extLst>
                    <a:ext uri="{9D8B030D-6E8A-4147-A177-3AD203B41FA5}">
                      <a16:colId xmlns:a16="http://schemas.microsoft.com/office/drawing/2014/main" val="1667661966"/>
                    </a:ext>
                  </a:extLst>
                </a:gridCol>
              </a:tblGrid>
              <a:tr h="0">
                <a:tc>
                  <a:txBody>
                    <a:bodyPr/>
                    <a:lstStyle/>
                    <a:p>
                      <a:pPr algn="l">
                        <a:lnSpc>
                          <a:spcPct val="100000"/>
                        </a:lnSpc>
                      </a:pPr>
                      <a:r>
                        <a:rPr lang="en-US" sz="1200" noProof="0" dirty="0" smtClean="0">
                          <a:solidFill>
                            <a:schemeClr val="tx1"/>
                          </a:solidFill>
                        </a:rPr>
                        <a:t>peak</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TC #</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Temperature</a:t>
                      </a:r>
                      <a:endParaRPr lang="en-US" sz="1200" noProof="0" dirty="0">
                        <a:solidFill>
                          <a:schemeClr val="tx1"/>
                        </a:solidFill>
                      </a:endParaRPr>
                    </a:p>
                  </a:txBody>
                  <a:tcPr/>
                </a:tc>
                <a:extLst>
                  <a:ext uri="{0D108BD9-81ED-4DB2-BD59-A6C34878D82A}">
                    <a16:rowId xmlns:a16="http://schemas.microsoft.com/office/drawing/2014/main" val="3390987345"/>
                  </a:ext>
                </a:extLst>
              </a:tr>
              <a:tr h="0">
                <a:tc>
                  <a:txBody>
                    <a:bodyPr/>
                    <a:lstStyle/>
                    <a:p>
                      <a:pPr algn="l">
                        <a:lnSpc>
                          <a:spcPct val="100000"/>
                        </a:lnSpc>
                      </a:pPr>
                      <a:r>
                        <a:rPr lang="en-US" sz="1200" noProof="0" dirty="0" smtClean="0">
                          <a:solidFill>
                            <a:schemeClr val="tx1"/>
                          </a:solidFill>
                        </a:rPr>
                        <a:t>1</a:t>
                      </a:r>
                      <a:r>
                        <a:rPr lang="en-US" sz="1200" baseline="30000" noProof="0" dirty="0" smtClean="0">
                          <a:solidFill>
                            <a:schemeClr val="tx1"/>
                          </a:solidFill>
                        </a:rPr>
                        <a:t>st</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#7</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682.1 °F</a:t>
                      </a:r>
                      <a:endParaRPr lang="en-US" sz="1200" noProof="0" dirty="0">
                        <a:solidFill>
                          <a:schemeClr val="tx1"/>
                        </a:solidFill>
                      </a:endParaRPr>
                    </a:p>
                  </a:txBody>
                  <a:tcPr/>
                </a:tc>
                <a:extLst>
                  <a:ext uri="{0D108BD9-81ED-4DB2-BD59-A6C34878D82A}">
                    <a16:rowId xmlns:a16="http://schemas.microsoft.com/office/drawing/2014/main" val="254304805"/>
                  </a:ext>
                </a:extLst>
              </a:tr>
              <a:tr h="0">
                <a:tc>
                  <a:txBody>
                    <a:bodyPr/>
                    <a:lstStyle/>
                    <a:p>
                      <a:pPr algn="l">
                        <a:lnSpc>
                          <a:spcPct val="100000"/>
                        </a:lnSpc>
                      </a:pPr>
                      <a:r>
                        <a:rPr lang="en-US" sz="1200" noProof="0" dirty="0" smtClean="0">
                          <a:solidFill>
                            <a:schemeClr val="tx1"/>
                          </a:solidFill>
                        </a:rPr>
                        <a:t>2</a:t>
                      </a:r>
                      <a:r>
                        <a:rPr lang="en-US" sz="1200" baseline="30000" noProof="0" dirty="0" smtClean="0">
                          <a:solidFill>
                            <a:schemeClr val="tx1"/>
                          </a:solidFill>
                        </a:rPr>
                        <a:t>nd</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#4</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599.7 °F</a:t>
                      </a:r>
                      <a:endParaRPr lang="en-US" sz="1200" noProof="0" dirty="0">
                        <a:solidFill>
                          <a:schemeClr val="tx1"/>
                        </a:solidFill>
                      </a:endParaRPr>
                    </a:p>
                  </a:txBody>
                  <a:tcPr/>
                </a:tc>
                <a:extLst>
                  <a:ext uri="{0D108BD9-81ED-4DB2-BD59-A6C34878D82A}">
                    <a16:rowId xmlns:a16="http://schemas.microsoft.com/office/drawing/2014/main" val="4265391458"/>
                  </a:ext>
                </a:extLst>
              </a:tr>
              <a:tr h="0">
                <a:tc>
                  <a:txBody>
                    <a:bodyPr/>
                    <a:lstStyle/>
                    <a:p>
                      <a:pPr algn="l">
                        <a:lnSpc>
                          <a:spcPct val="100000"/>
                        </a:lnSpc>
                      </a:pPr>
                      <a:r>
                        <a:rPr lang="en-US" sz="1200" noProof="0" dirty="0" smtClean="0">
                          <a:solidFill>
                            <a:schemeClr val="tx1"/>
                          </a:solidFill>
                        </a:rPr>
                        <a:t>3</a:t>
                      </a:r>
                      <a:r>
                        <a:rPr lang="en-US" sz="1200" baseline="30000" noProof="0" dirty="0" smtClean="0">
                          <a:solidFill>
                            <a:schemeClr val="tx1"/>
                          </a:solidFill>
                        </a:rPr>
                        <a:t>rd</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#5</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574.9</a:t>
                      </a:r>
                      <a:r>
                        <a:rPr lang="en-US" sz="1200" baseline="0" noProof="0" dirty="0" smtClean="0">
                          <a:solidFill>
                            <a:schemeClr val="tx1"/>
                          </a:solidFill>
                        </a:rPr>
                        <a:t> °F</a:t>
                      </a:r>
                      <a:endParaRPr lang="en-US" sz="1200" noProof="0" dirty="0">
                        <a:solidFill>
                          <a:schemeClr val="tx1"/>
                        </a:solidFill>
                      </a:endParaRPr>
                    </a:p>
                  </a:txBody>
                  <a:tcPr/>
                </a:tc>
                <a:extLst>
                  <a:ext uri="{0D108BD9-81ED-4DB2-BD59-A6C34878D82A}">
                    <a16:rowId xmlns:a16="http://schemas.microsoft.com/office/drawing/2014/main" val="685940855"/>
                  </a:ext>
                </a:extLst>
              </a:tr>
              <a:tr h="0">
                <a:tc>
                  <a:txBody>
                    <a:bodyPr/>
                    <a:lstStyle/>
                    <a:p>
                      <a:pPr algn="l">
                        <a:lnSpc>
                          <a:spcPct val="100000"/>
                        </a:lnSpc>
                      </a:pPr>
                      <a:r>
                        <a:rPr lang="en-US" sz="1200" noProof="0" dirty="0" smtClean="0">
                          <a:solidFill>
                            <a:schemeClr val="tx1"/>
                          </a:solidFill>
                        </a:rPr>
                        <a:t>4</a:t>
                      </a:r>
                      <a:r>
                        <a:rPr lang="en-US" sz="1200" baseline="30000" noProof="0" dirty="0" smtClean="0">
                          <a:solidFill>
                            <a:schemeClr val="tx1"/>
                          </a:solidFill>
                        </a:rPr>
                        <a:t>th</a:t>
                      </a:r>
                      <a:r>
                        <a:rPr lang="en-US" sz="1200" baseline="0" noProof="0" dirty="0" smtClean="0">
                          <a:solidFill>
                            <a:schemeClr val="tx1"/>
                          </a:solidFill>
                        </a:rPr>
                        <a:t> </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#1</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474.3 °F</a:t>
                      </a:r>
                      <a:endParaRPr lang="en-US" sz="1200" noProof="0" dirty="0">
                        <a:solidFill>
                          <a:schemeClr val="tx1"/>
                        </a:solidFill>
                      </a:endParaRPr>
                    </a:p>
                  </a:txBody>
                  <a:tcPr/>
                </a:tc>
                <a:extLst>
                  <a:ext uri="{0D108BD9-81ED-4DB2-BD59-A6C34878D82A}">
                    <a16:rowId xmlns:a16="http://schemas.microsoft.com/office/drawing/2014/main" val="1983952808"/>
                  </a:ext>
                </a:extLst>
              </a:tr>
              <a:tr h="0">
                <a:tc>
                  <a:txBody>
                    <a:bodyPr/>
                    <a:lstStyle/>
                    <a:p>
                      <a:pPr algn="l">
                        <a:lnSpc>
                          <a:spcPct val="100000"/>
                        </a:lnSpc>
                      </a:pPr>
                      <a:r>
                        <a:rPr lang="en-US" sz="1200" noProof="0" dirty="0" smtClean="0">
                          <a:solidFill>
                            <a:schemeClr val="tx1"/>
                          </a:solidFill>
                        </a:rPr>
                        <a:t>5</a:t>
                      </a:r>
                      <a:r>
                        <a:rPr lang="en-US" sz="1200" baseline="30000" noProof="0" dirty="0" smtClean="0">
                          <a:solidFill>
                            <a:schemeClr val="tx1"/>
                          </a:solidFill>
                        </a:rPr>
                        <a:t>th</a:t>
                      </a:r>
                      <a:r>
                        <a:rPr lang="en-US" sz="1200" noProof="0" dirty="0" smtClean="0">
                          <a:solidFill>
                            <a:schemeClr val="tx1"/>
                          </a:solidFill>
                        </a:rPr>
                        <a:t> </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#11</a:t>
                      </a:r>
                      <a:endParaRPr lang="en-US" sz="1200" noProof="0" dirty="0">
                        <a:solidFill>
                          <a:schemeClr val="tx1"/>
                        </a:solidFill>
                      </a:endParaRPr>
                    </a:p>
                  </a:txBody>
                  <a:tcPr/>
                </a:tc>
                <a:tc>
                  <a:txBody>
                    <a:bodyPr/>
                    <a:lstStyle/>
                    <a:p>
                      <a:pPr algn="l">
                        <a:lnSpc>
                          <a:spcPct val="100000"/>
                        </a:lnSpc>
                      </a:pPr>
                      <a:r>
                        <a:rPr lang="en-US" sz="1200" noProof="0" dirty="0" smtClean="0">
                          <a:solidFill>
                            <a:schemeClr val="tx1"/>
                          </a:solidFill>
                        </a:rPr>
                        <a:t>434.8</a:t>
                      </a:r>
                      <a:r>
                        <a:rPr lang="en-US" sz="1200" baseline="0" noProof="0" dirty="0" smtClean="0">
                          <a:solidFill>
                            <a:schemeClr val="tx1"/>
                          </a:solidFill>
                        </a:rPr>
                        <a:t> °F</a:t>
                      </a:r>
                      <a:endParaRPr lang="en-US" sz="1200" noProof="0" dirty="0">
                        <a:solidFill>
                          <a:schemeClr val="tx1"/>
                        </a:solidFill>
                      </a:endParaRPr>
                    </a:p>
                  </a:txBody>
                  <a:tcPr/>
                </a:tc>
                <a:extLst>
                  <a:ext uri="{0D108BD9-81ED-4DB2-BD59-A6C34878D82A}">
                    <a16:rowId xmlns:a16="http://schemas.microsoft.com/office/drawing/2014/main" val="238031722"/>
                  </a:ext>
                </a:extLst>
              </a:tr>
            </a:tbl>
          </a:graphicData>
        </a:graphic>
      </p:graphicFrame>
      <p:sp>
        <p:nvSpPr>
          <p:cNvPr id="24" name="Textfeld 23"/>
          <p:cNvSpPr txBox="1"/>
          <p:nvPr/>
        </p:nvSpPr>
        <p:spPr bwMode="auto">
          <a:xfrm>
            <a:off x="126225" y="5006847"/>
            <a:ext cx="214834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lgn="r">
              <a:spcBef>
                <a:spcPts val="0"/>
              </a:spcBef>
              <a:buFontTx/>
              <a:buNone/>
            </a:pPr>
            <a:r>
              <a:rPr lang="en-US" sz="1200" dirty="0" smtClean="0"/>
              <a:t>Average of Test #1 553.1 °F</a:t>
            </a:r>
          </a:p>
          <a:p>
            <a:pPr algn="r">
              <a:spcBef>
                <a:spcPts val="0"/>
              </a:spcBef>
              <a:buFontTx/>
              <a:buNone/>
            </a:pPr>
            <a:r>
              <a:rPr lang="en-US" sz="1200" dirty="0" smtClean="0"/>
              <a:t>Acceptance Criteria 710.0 °F</a:t>
            </a:r>
            <a:endParaRPr lang="en-US" sz="1200" dirty="0"/>
          </a:p>
        </p:txBody>
      </p:sp>
      <p:sp>
        <p:nvSpPr>
          <p:cNvPr id="37" name="Title 1"/>
          <p:cNvSpPr txBox="1">
            <a:spLocks/>
          </p:cNvSpPr>
          <p:nvPr/>
        </p:nvSpPr>
        <p:spPr bwMode="auto">
          <a:xfrm>
            <a:off x="4956165" y="344488"/>
            <a:ext cx="3600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smtClean="0"/>
              <a:t>New Analysis</a:t>
            </a:r>
            <a:endParaRPr lang="en-US" kern="0" dirty="0"/>
          </a:p>
        </p:txBody>
      </p:sp>
      <p:grpSp>
        <p:nvGrpSpPr>
          <p:cNvPr id="64" name="Gruppieren 63"/>
          <p:cNvGrpSpPr>
            <a:grpSpLocks noChangeAspect="1"/>
          </p:cNvGrpSpPr>
          <p:nvPr/>
        </p:nvGrpSpPr>
        <p:grpSpPr>
          <a:xfrm>
            <a:off x="4935153" y="1031016"/>
            <a:ext cx="3642024" cy="2329200"/>
            <a:chOff x="4170302" y="1351169"/>
            <a:chExt cx="4594812" cy="2938541"/>
          </a:xfrm>
        </p:grpSpPr>
        <p:pic>
          <p:nvPicPr>
            <p:cNvPr id="63" name="Grafik 62"/>
            <p:cNvPicPr>
              <a:picLocks noChangeAspect="1"/>
            </p:cNvPicPr>
            <p:nvPr/>
          </p:nvPicPr>
          <p:blipFill>
            <a:blip r:embed="rId3"/>
            <a:stretch>
              <a:fillRect/>
            </a:stretch>
          </p:blipFill>
          <p:spPr>
            <a:xfrm>
              <a:off x="4170302" y="1351169"/>
              <a:ext cx="3600000" cy="2328073"/>
            </a:xfrm>
            <a:prstGeom prst="rect">
              <a:avLst/>
            </a:prstGeom>
          </p:spPr>
        </p:pic>
        <p:pic>
          <p:nvPicPr>
            <p:cNvPr id="62" name="Grafik 61"/>
            <p:cNvPicPr>
              <a:picLocks noChangeAspect="1"/>
            </p:cNvPicPr>
            <p:nvPr/>
          </p:nvPicPr>
          <p:blipFill>
            <a:blip r:embed="rId4"/>
            <a:stretch>
              <a:fillRect/>
            </a:stretch>
          </p:blipFill>
          <p:spPr>
            <a:xfrm>
              <a:off x="4404605" y="1516952"/>
              <a:ext cx="3600000" cy="2323084"/>
            </a:xfrm>
            <a:prstGeom prst="rect">
              <a:avLst/>
            </a:prstGeom>
          </p:spPr>
        </p:pic>
        <p:pic>
          <p:nvPicPr>
            <p:cNvPr id="61" name="Grafik 60"/>
            <p:cNvPicPr>
              <a:picLocks noChangeAspect="1"/>
            </p:cNvPicPr>
            <p:nvPr/>
          </p:nvPicPr>
          <p:blipFill>
            <a:blip r:embed="rId5"/>
            <a:stretch>
              <a:fillRect/>
            </a:stretch>
          </p:blipFill>
          <p:spPr>
            <a:xfrm>
              <a:off x="4669222" y="1665932"/>
              <a:ext cx="3600000" cy="2328073"/>
            </a:xfrm>
            <a:prstGeom prst="rect">
              <a:avLst/>
            </a:prstGeom>
          </p:spPr>
        </p:pic>
        <p:pic>
          <p:nvPicPr>
            <p:cNvPr id="55" name="Grafik 54"/>
            <p:cNvPicPr>
              <a:picLocks noChangeAspect="1"/>
            </p:cNvPicPr>
            <p:nvPr/>
          </p:nvPicPr>
          <p:blipFill>
            <a:blip r:embed="rId6"/>
            <a:stretch>
              <a:fillRect/>
            </a:stretch>
          </p:blipFill>
          <p:spPr>
            <a:xfrm>
              <a:off x="4934991" y="1814912"/>
              <a:ext cx="3600000" cy="2328073"/>
            </a:xfrm>
            <a:prstGeom prst="rect">
              <a:avLst/>
            </a:prstGeom>
          </p:spPr>
        </p:pic>
        <p:grpSp>
          <p:nvGrpSpPr>
            <p:cNvPr id="38" name="Gruppieren 37"/>
            <p:cNvGrpSpPr>
              <a:grpSpLocks noChangeAspect="1"/>
            </p:cNvGrpSpPr>
            <p:nvPr/>
          </p:nvGrpSpPr>
          <p:grpSpPr>
            <a:xfrm>
              <a:off x="5165114" y="1961637"/>
              <a:ext cx="3600000" cy="2328073"/>
              <a:chOff x="100800" y="1040400"/>
              <a:chExt cx="4669200" cy="3019511"/>
            </a:xfrm>
          </p:grpSpPr>
          <p:pic>
            <p:nvPicPr>
              <p:cNvPr id="39" name="Grafik 38"/>
              <p:cNvPicPr>
                <a:picLocks noChangeAspect="1"/>
              </p:cNvPicPr>
              <p:nvPr/>
            </p:nvPicPr>
            <p:blipFill>
              <a:blip r:embed="rId2"/>
              <a:stretch>
                <a:fillRect/>
              </a:stretch>
            </p:blipFill>
            <p:spPr>
              <a:xfrm>
                <a:off x="100800" y="1040400"/>
                <a:ext cx="4669200" cy="3019511"/>
              </a:xfrm>
              <a:prstGeom prst="rect">
                <a:avLst/>
              </a:prstGeom>
            </p:spPr>
          </p:pic>
          <p:sp>
            <p:nvSpPr>
              <p:cNvPr id="40" name="Rad 39"/>
              <p:cNvSpPr/>
              <p:nvPr/>
            </p:nvSpPr>
            <p:spPr bwMode="auto">
              <a:xfrm>
                <a:off x="3676650" y="2181225"/>
                <a:ext cx="180000" cy="180000"/>
              </a:xfrm>
              <a:prstGeom prst="donut">
                <a:avLst>
                  <a:gd name="adj" fmla="val 7610"/>
                </a:avLst>
              </a:prstGeom>
              <a:solidFill>
                <a:srgbClr val="FFC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de-DE" sz="2400" b="0" i="0" u="none" strike="noStrike" cap="none" normalizeH="0" baseline="0" smtClean="0">
                  <a:ln>
                    <a:noFill/>
                  </a:ln>
                  <a:solidFill>
                    <a:schemeClr val="tx1"/>
                  </a:solidFill>
                  <a:effectLst/>
                  <a:latin typeface="Arial" charset="0"/>
                </a:endParaRPr>
              </a:p>
            </p:txBody>
          </p:sp>
          <p:sp>
            <p:nvSpPr>
              <p:cNvPr id="45" name="Textfeld 44"/>
              <p:cNvSpPr txBox="1"/>
              <p:nvPr/>
            </p:nvSpPr>
            <p:spPr bwMode="auto">
              <a:xfrm>
                <a:off x="3563710" y="1904225"/>
                <a:ext cx="4058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de-DE" sz="1200" b="1" dirty="0" smtClean="0"/>
                  <a:t>1st</a:t>
                </a:r>
                <a:endParaRPr lang="de-DE" sz="1200" b="1" dirty="0"/>
              </a:p>
            </p:txBody>
          </p:sp>
        </p:grpSp>
      </p:grpSp>
      <p:sp>
        <p:nvSpPr>
          <p:cNvPr id="50" name="Textfeld 49"/>
          <p:cNvSpPr txBox="1"/>
          <p:nvPr/>
        </p:nvSpPr>
        <p:spPr bwMode="auto">
          <a:xfrm>
            <a:off x="428624" y="5389672"/>
            <a:ext cx="358364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spcBef>
                <a:spcPts val="0"/>
              </a:spcBef>
              <a:buFontTx/>
              <a:buNone/>
            </a:pPr>
            <a:r>
              <a:rPr lang="en-US" sz="1200" b="1" dirty="0" smtClean="0"/>
              <a:t>Comparison  Average vs. Criteria is done for average of highest 5 peaks of each individual Test out of the total of 5 Tests.</a:t>
            </a:r>
            <a:endParaRPr lang="en-US" sz="1200" b="1" dirty="0"/>
          </a:p>
        </p:txBody>
      </p:sp>
      <p:cxnSp>
        <p:nvCxnSpPr>
          <p:cNvPr id="52" name="Gerader Verbinder 51"/>
          <p:cNvCxnSpPr/>
          <p:nvPr/>
        </p:nvCxnSpPr>
        <p:spPr bwMode="auto">
          <a:xfrm flipH="1">
            <a:off x="197144" y="5026591"/>
            <a:ext cx="2077426" cy="0"/>
          </a:xfrm>
          <a:prstGeom prst="line">
            <a:avLst/>
          </a:prstGeom>
          <a:ln w="28575"/>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aphicFrame>
        <p:nvGraphicFramePr>
          <p:cNvPr id="65" name="Tabelle 64"/>
          <p:cNvGraphicFramePr>
            <a:graphicFrameLocks noGrp="1"/>
          </p:cNvGraphicFramePr>
          <p:nvPr>
            <p:extLst>
              <p:ext uri="{D42A27DB-BD31-4B8C-83A1-F6EECF244321}">
                <p14:modId xmlns:p14="http://schemas.microsoft.com/office/powerpoint/2010/main" val="1990752413"/>
              </p:ext>
            </p:extLst>
          </p:nvPr>
        </p:nvGraphicFramePr>
        <p:xfrm>
          <a:off x="5239700" y="3380671"/>
          <a:ext cx="2268000" cy="1645920"/>
        </p:xfrm>
        <a:graphic>
          <a:graphicData uri="http://schemas.openxmlformats.org/drawingml/2006/table">
            <a:tbl>
              <a:tblPr firstRow="1" bandRow="1">
                <a:tableStyleId>{F5AB1C69-6EDB-4FF4-983F-18BD219EF322}</a:tableStyleId>
              </a:tblPr>
              <a:tblGrid>
                <a:gridCol w="612000">
                  <a:extLst>
                    <a:ext uri="{9D8B030D-6E8A-4147-A177-3AD203B41FA5}">
                      <a16:colId xmlns:a16="http://schemas.microsoft.com/office/drawing/2014/main" val="4247751558"/>
                    </a:ext>
                  </a:extLst>
                </a:gridCol>
                <a:gridCol w="540000">
                  <a:extLst>
                    <a:ext uri="{9D8B030D-6E8A-4147-A177-3AD203B41FA5}">
                      <a16:colId xmlns:a16="http://schemas.microsoft.com/office/drawing/2014/main" val="525547477"/>
                    </a:ext>
                  </a:extLst>
                </a:gridCol>
                <a:gridCol w="1116000">
                  <a:extLst>
                    <a:ext uri="{9D8B030D-6E8A-4147-A177-3AD203B41FA5}">
                      <a16:colId xmlns:a16="http://schemas.microsoft.com/office/drawing/2014/main" val="1667661966"/>
                    </a:ext>
                  </a:extLst>
                </a:gridCol>
              </a:tblGrid>
              <a:tr h="252000">
                <a:tc>
                  <a:txBody>
                    <a:bodyPr/>
                    <a:lstStyle/>
                    <a:p>
                      <a:pPr algn="l"/>
                      <a:r>
                        <a:rPr lang="en-US" sz="1200" noProof="0" dirty="0" smtClean="0">
                          <a:solidFill>
                            <a:schemeClr val="tx1"/>
                          </a:solidFill>
                        </a:rPr>
                        <a:t>Test </a:t>
                      </a:r>
                      <a:endParaRPr lang="en-US" sz="1200" noProof="0" dirty="0">
                        <a:solidFill>
                          <a:schemeClr val="tx1"/>
                        </a:solidFill>
                      </a:endParaRPr>
                    </a:p>
                  </a:txBody>
                  <a:tcPr/>
                </a:tc>
                <a:tc>
                  <a:txBody>
                    <a:bodyPr/>
                    <a:lstStyle/>
                    <a:p>
                      <a:pPr algn="l"/>
                      <a:r>
                        <a:rPr lang="en-US" sz="1200" noProof="0" dirty="0" smtClean="0">
                          <a:solidFill>
                            <a:schemeClr val="tx1"/>
                          </a:solidFill>
                        </a:rPr>
                        <a:t>TC#</a:t>
                      </a:r>
                      <a:endParaRPr lang="en-US" sz="1200" noProof="0" dirty="0">
                        <a:solidFill>
                          <a:schemeClr val="tx1"/>
                        </a:solidFill>
                      </a:endParaRPr>
                    </a:p>
                  </a:txBody>
                  <a:tcPr/>
                </a:tc>
                <a:tc>
                  <a:txBody>
                    <a:bodyPr/>
                    <a:lstStyle/>
                    <a:p>
                      <a:pPr algn="l"/>
                      <a:r>
                        <a:rPr lang="en-US" sz="1200" noProof="0" dirty="0" smtClean="0">
                          <a:solidFill>
                            <a:schemeClr val="tx1"/>
                          </a:solidFill>
                        </a:rPr>
                        <a:t>Temperature</a:t>
                      </a:r>
                      <a:endParaRPr lang="en-US" sz="1200" noProof="0" dirty="0">
                        <a:solidFill>
                          <a:schemeClr val="tx1"/>
                        </a:solidFill>
                      </a:endParaRPr>
                    </a:p>
                  </a:txBody>
                  <a:tcPr/>
                </a:tc>
                <a:extLst>
                  <a:ext uri="{0D108BD9-81ED-4DB2-BD59-A6C34878D82A}">
                    <a16:rowId xmlns:a16="http://schemas.microsoft.com/office/drawing/2014/main" val="3390987345"/>
                  </a:ext>
                </a:extLst>
              </a:tr>
              <a:tr h="252000">
                <a:tc>
                  <a:txBody>
                    <a:bodyPr/>
                    <a:lstStyle/>
                    <a:p>
                      <a:pPr algn="l"/>
                      <a:r>
                        <a:rPr lang="en-US" sz="1200" noProof="0" dirty="0" smtClean="0">
                          <a:solidFill>
                            <a:schemeClr val="tx1"/>
                          </a:solidFill>
                        </a:rPr>
                        <a:t>#1</a:t>
                      </a:r>
                      <a:endParaRPr lang="en-US" sz="1200" noProof="0" dirty="0">
                        <a:solidFill>
                          <a:schemeClr val="tx1"/>
                        </a:solidFill>
                      </a:endParaRPr>
                    </a:p>
                  </a:txBody>
                  <a:tcPr/>
                </a:tc>
                <a:tc>
                  <a:txBody>
                    <a:bodyPr/>
                    <a:lstStyle/>
                    <a:p>
                      <a:pPr algn="l"/>
                      <a:r>
                        <a:rPr lang="en-US" sz="1200" noProof="0" dirty="0" smtClean="0">
                          <a:solidFill>
                            <a:schemeClr val="tx1"/>
                          </a:solidFill>
                        </a:rPr>
                        <a:t>#7</a:t>
                      </a:r>
                      <a:endParaRPr lang="en-US" sz="1200" noProof="0" dirty="0">
                        <a:solidFill>
                          <a:schemeClr val="tx1"/>
                        </a:solidFill>
                      </a:endParaRPr>
                    </a:p>
                  </a:txBody>
                  <a:tcPr/>
                </a:tc>
                <a:tc>
                  <a:txBody>
                    <a:bodyPr/>
                    <a:lstStyle/>
                    <a:p>
                      <a:pPr algn="l"/>
                      <a:r>
                        <a:rPr lang="en-US" sz="1200" noProof="0" dirty="0" smtClean="0">
                          <a:solidFill>
                            <a:schemeClr val="tx1"/>
                          </a:solidFill>
                        </a:rPr>
                        <a:t>682.1 °F</a:t>
                      </a:r>
                      <a:endParaRPr lang="en-US" sz="1200" noProof="0" dirty="0">
                        <a:solidFill>
                          <a:schemeClr val="tx1"/>
                        </a:solidFill>
                      </a:endParaRPr>
                    </a:p>
                  </a:txBody>
                  <a:tcPr/>
                </a:tc>
                <a:extLst>
                  <a:ext uri="{0D108BD9-81ED-4DB2-BD59-A6C34878D82A}">
                    <a16:rowId xmlns:a16="http://schemas.microsoft.com/office/drawing/2014/main" val="254304805"/>
                  </a:ext>
                </a:extLst>
              </a:tr>
              <a:tr h="252000">
                <a:tc>
                  <a:txBody>
                    <a:bodyPr/>
                    <a:lstStyle/>
                    <a:p>
                      <a:pPr algn="l"/>
                      <a:r>
                        <a:rPr lang="en-US" sz="1200" noProof="0" dirty="0" smtClean="0">
                          <a:solidFill>
                            <a:schemeClr val="tx1"/>
                          </a:solidFill>
                        </a:rPr>
                        <a:t>#2</a:t>
                      </a:r>
                      <a:endParaRPr lang="en-US" sz="1200" noProof="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solidFill>
                            <a:schemeClr val="tx1"/>
                          </a:solidFill>
                        </a:rPr>
                        <a:t>#5</a:t>
                      </a:r>
                    </a:p>
                  </a:txBody>
                  <a:tcPr/>
                </a:tc>
                <a:tc>
                  <a:txBody>
                    <a:bodyPr/>
                    <a:lstStyle/>
                    <a:p>
                      <a:pPr algn="l"/>
                      <a:r>
                        <a:rPr lang="en-US" sz="1200" noProof="0" dirty="0" smtClean="0">
                          <a:solidFill>
                            <a:schemeClr val="tx1"/>
                          </a:solidFill>
                        </a:rPr>
                        <a:t>444.3 °F</a:t>
                      </a:r>
                      <a:endParaRPr lang="en-US" sz="1200" noProof="0" dirty="0">
                        <a:solidFill>
                          <a:schemeClr val="tx1"/>
                        </a:solidFill>
                      </a:endParaRPr>
                    </a:p>
                  </a:txBody>
                  <a:tcPr/>
                </a:tc>
                <a:extLst>
                  <a:ext uri="{0D108BD9-81ED-4DB2-BD59-A6C34878D82A}">
                    <a16:rowId xmlns:a16="http://schemas.microsoft.com/office/drawing/2014/main" val="4265391458"/>
                  </a:ext>
                </a:extLst>
              </a:tr>
              <a:tr h="252000">
                <a:tc>
                  <a:txBody>
                    <a:bodyPr/>
                    <a:lstStyle/>
                    <a:p>
                      <a:pPr algn="l"/>
                      <a:r>
                        <a:rPr lang="en-US" sz="1200" noProof="0" dirty="0" smtClean="0">
                          <a:solidFill>
                            <a:schemeClr val="tx1"/>
                          </a:solidFill>
                        </a:rPr>
                        <a:t>#3</a:t>
                      </a:r>
                      <a:endParaRPr lang="en-US" sz="1200" noProof="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solidFill>
                            <a:schemeClr val="tx1"/>
                          </a:solidFill>
                        </a:rPr>
                        <a:t>#5</a:t>
                      </a:r>
                    </a:p>
                  </a:txBody>
                  <a:tcPr/>
                </a:tc>
                <a:tc>
                  <a:txBody>
                    <a:bodyPr/>
                    <a:lstStyle/>
                    <a:p>
                      <a:pPr algn="l"/>
                      <a:r>
                        <a:rPr lang="en-US" sz="1200" noProof="0" dirty="0" smtClean="0">
                          <a:solidFill>
                            <a:schemeClr val="tx1"/>
                          </a:solidFill>
                        </a:rPr>
                        <a:t>485.4</a:t>
                      </a:r>
                      <a:r>
                        <a:rPr lang="en-US" sz="1200" baseline="0" noProof="0" dirty="0" smtClean="0">
                          <a:solidFill>
                            <a:schemeClr val="tx1"/>
                          </a:solidFill>
                        </a:rPr>
                        <a:t> °F</a:t>
                      </a:r>
                      <a:endParaRPr lang="en-US" sz="1200" noProof="0" dirty="0">
                        <a:solidFill>
                          <a:schemeClr val="tx1"/>
                        </a:solidFill>
                      </a:endParaRPr>
                    </a:p>
                  </a:txBody>
                  <a:tcPr/>
                </a:tc>
                <a:extLst>
                  <a:ext uri="{0D108BD9-81ED-4DB2-BD59-A6C34878D82A}">
                    <a16:rowId xmlns:a16="http://schemas.microsoft.com/office/drawing/2014/main" val="685940855"/>
                  </a:ext>
                </a:extLst>
              </a:tr>
              <a:tr h="252000">
                <a:tc>
                  <a:txBody>
                    <a:bodyPr/>
                    <a:lstStyle/>
                    <a:p>
                      <a:pPr algn="l"/>
                      <a:r>
                        <a:rPr lang="en-US" sz="1200" noProof="0" dirty="0" smtClean="0">
                          <a:solidFill>
                            <a:schemeClr val="tx1"/>
                          </a:solidFill>
                        </a:rPr>
                        <a:t>#4</a:t>
                      </a:r>
                      <a:r>
                        <a:rPr lang="en-US" sz="1200" baseline="0" noProof="0" dirty="0" smtClean="0">
                          <a:solidFill>
                            <a:schemeClr val="tx1"/>
                          </a:solidFill>
                        </a:rPr>
                        <a:t> </a:t>
                      </a:r>
                      <a:endParaRPr lang="en-US" sz="1200" noProof="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solidFill>
                            <a:schemeClr val="tx1"/>
                          </a:solidFill>
                        </a:rPr>
                        <a:t>#2</a:t>
                      </a:r>
                    </a:p>
                  </a:txBody>
                  <a:tcPr/>
                </a:tc>
                <a:tc>
                  <a:txBody>
                    <a:bodyPr/>
                    <a:lstStyle/>
                    <a:p>
                      <a:pPr algn="l"/>
                      <a:r>
                        <a:rPr lang="en-US" sz="1200" noProof="0" dirty="0" smtClean="0">
                          <a:solidFill>
                            <a:schemeClr val="tx1"/>
                          </a:solidFill>
                        </a:rPr>
                        <a:t>314.3 °F</a:t>
                      </a:r>
                      <a:endParaRPr lang="en-US" sz="1200" noProof="0" dirty="0">
                        <a:solidFill>
                          <a:schemeClr val="tx1"/>
                        </a:solidFill>
                      </a:endParaRPr>
                    </a:p>
                  </a:txBody>
                  <a:tcPr/>
                </a:tc>
                <a:extLst>
                  <a:ext uri="{0D108BD9-81ED-4DB2-BD59-A6C34878D82A}">
                    <a16:rowId xmlns:a16="http://schemas.microsoft.com/office/drawing/2014/main" val="1983952808"/>
                  </a:ext>
                </a:extLst>
              </a:tr>
              <a:tr h="252000">
                <a:tc>
                  <a:txBody>
                    <a:bodyPr/>
                    <a:lstStyle/>
                    <a:p>
                      <a:pPr algn="l"/>
                      <a:r>
                        <a:rPr lang="en-US" sz="1200" noProof="0" dirty="0" smtClean="0">
                          <a:solidFill>
                            <a:schemeClr val="tx1"/>
                          </a:solidFill>
                        </a:rPr>
                        <a:t>#5 </a:t>
                      </a:r>
                      <a:endParaRPr lang="en-US" sz="1200" noProof="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smtClean="0">
                          <a:solidFill>
                            <a:schemeClr val="tx1"/>
                          </a:solidFill>
                        </a:rPr>
                        <a:t>#5</a:t>
                      </a:r>
                    </a:p>
                  </a:txBody>
                  <a:tcPr/>
                </a:tc>
                <a:tc>
                  <a:txBody>
                    <a:bodyPr/>
                    <a:lstStyle/>
                    <a:p>
                      <a:pPr algn="l"/>
                      <a:r>
                        <a:rPr lang="en-US" sz="1200" noProof="0" dirty="0" smtClean="0">
                          <a:solidFill>
                            <a:schemeClr val="tx1"/>
                          </a:solidFill>
                        </a:rPr>
                        <a:t>304.9</a:t>
                      </a:r>
                      <a:r>
                        <a:rPr lang="en-US" sz="1200" baseline="0" noProof="0" dirty="0" smtClean="0">
                          <a:solidFill>
                            <a:schemeClr val="tx1"/>
                          </a:solidFill>
                        </a:rPr>
                        <a:t> °F</a:t>
                      </a:r>
                      <a:endParaRPr lang="en-US" sz="1200" noProof="0" dirty="0">
                        <a:solidFill>
                          <a:schemeClr val="tx1"/>
                        </a:solidFill>
                      </a:endParaRPr>
                    </a:p>
                  </a:txBody>
                  <a:tcPr/>
                </a:tc>
                <a:extLst>
                  <a:ext uri="{0D108BD9-81ED-4DB2-BD59-A6C34878D82A}">
                    <a16:rowId xmlns:a16="http://schemas.microsoft.com/office/drawing/2014/main" val="238031722"/>
                  </a:ext>
                </a:extLst>
              </a:tr>
            </a:tbl>
          </a:graphicData>
        </a:graphic>
      </p:graphicFrame>
      <p:sp>
        <p:nvSpPr>
          <p:cNvPr id="66" name="Textfeld 65"/>
          <p:cNvSpPr txBox="1"/>
          <p:nvPr/>
        </p:nvSpPr>
        <p:spPr bwMode="auto">
          <a:xfrm>
            <a:off x="4828300" y="5022238"/>
            <a:ext cx="231492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lgn="r">
              <a:spcBef>
                <a:spcPts val="0"/>
              </a:spcBef>
              <a:buFontTx/>
              <a:buNone/>
            </a:pPr>
            <a:r>
              <a:rPr lang="en-US" sz="1200" dirty="0" smtClean="0"/>
              <a:t>Average over all Tests 446.2 °F</a:t>
            </a:r>
          </a:p>
          <a:p>
            <a:pPr algn="r">
              <a:spcBef>
                <a:spcPts val="0"/>
              </a:spcBef>
              <a:buFontTx/>
              <a:buNone/>
            </a:pPr>
            <a:r>
              <a:rPr lang="en-US" sz="1200" dirty="0" smtClean="0"/>
              <a:t>Acceptance Criteria 710.0 °F</a:t>
            </a:r>
            <a:endParaRPr lang="en-US" sz="1200" dirty="0"/>
          </a:p>
        </p:txBody>
      </p:sp>
      <p:cxnSp>
        <p:nvCxnSpPr>
          <p:cNvPr id="67" name="Gerader Verbinder 66"/>
          <p:cNvCxnSpPr/>
          <p:nvPr/>
        </p:nvCxnSpPr>
        <p:spPr bwMode="auto">
          <a:xfrm flipH="1">
            <a:off x="5001179" y="5026591"/>
            <a:ext cx="2077426" cy="0"/>
          </a:xfrm>
          <a:prstGeom prst="line">
            <a:avLst/>
          </a:prstGeom>
          <a:ln w="28575"/>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68" name="Textfeld 67"/>
          <p:cNvSpPr txBox="1"/>
          <p:nvPr/>
        </p:nvSpPr>
        <p:spPr bwMode="auto">
          <a:xfrm>
            <a:off x="2274624" y="5005982"/>
            <a:ext cx="231492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lgn="r">
              <a:spcBef>
                <a:spcPts val="0"/>
              </a:spcBef>
              <a:buFontTx/>
              <a:buNone/>
            </a:pPr>
            <a:r>
              <a:rPr lang="en-US" sz="1200" dirty="0" smtClean="0"/>
              <a:t>Average over all Tests 365.8 °F</a:t>
            </a:r>
          </a:p>
          <a:p>
            <a:pPr algn="r">
              <a:spcBef>
                <a:spcPts val="0"/>
              </a:spcBef>
              <a:buFontTx/>
              <a:buNone/>
            </a:pPr>
            <a:r>
              <a:rPr lang="en-US" sz="1200" dirty="0" smtClean="0"/>
              <a:t>Acceptance Criteria 710.0 °F</a:t>
            </a:r>
            <a:endParaRPr lang="en-US" sz="1200" dirty="0"/>
          </a:p>
        </p:txBody>
      </p:sp>
      <p:sp>
        <p:nvSpPr>
          <p:cNvPr id="69" name="Textfeld 68"/>
          <p:cNvSpPr txBox="1"/>
          <p:nvPr/>
        </p:nvSpPr>
        <p:spPr bwMode="auto">
          <a:xfrm>
            <a:off x="5120871" y="5389672"/>
            <a:ext cx="394443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spcBef>
                <a:spcPts val="0"/>
              </a:spcBef>
              <a:buFontTx/>
              <a:buNone/>
            </a:pPr>
            <a:r>
              <a:rPr lang="en-US" sz="1200" b="1" dirty="0" smtClean="0"/>
              <a:t>Comparison  Average vs. Criteria is done for average of highest single peak of each Test over all Tests.</a:t>
            </a:r>
            <a:endParaRPr lang="en-US" sz="1200" b="1" dirty="0"/>
          </a:p>
        </p:txBody>
      </p:sp>
    </p:spTree>
    <p:extLst>
      <p:ext uri="{BB962C8B-B14F-4D97-AF65-F5344CB8AC3E}">
        <p14:creationId xmlns:p14="http://schemas.microsoft.com/office/powerpoint/2010/main" val="3668804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 Criteria</a:t>
            </a:r>
            <a:endParaRPr lang="en-US" dirty="0"/>
          </a:p>
        </p:txBody>
      </p:sp>
      <p:sp>
        <p:nvSpPr>
          <p:cNvPr id="3" name="Content Placeholder 2"/>
          <p:cNvSpPr>
            <a:spLocks noGrp="1"/>
          </p:cNvSpPr>
          <p:nvPr>
            <p:ph idx="1"/>
          </p:nvPr>
        </p:nvSpPr>
        <p:spPr>
          <a:xfrm>
            <a:off x="120460" y="2414673"/>
            <a:ext cx="3739733" cy="2513231"/>
          </a:xfrm>
        </p:spPr>
        <p:txBody>
          <a:bodyPr/>
          <a:lstStyle/>
          <a:p>
            <a:r>
              <a:rPr lang="en-US" sz="2000" b="0" dirty="0" smtClean="0"/>
              <a:t>Change </a:t>
            </a:r>
            <a:r>
              <a:rPr lang="en-US" sz="2000" b="0" dirty="0" smtClean="0"/>
              <a:t>the criteria from a time-temperature integral </a:t>
            </a:r>
            <a:r>
              <a:rPr lang="en-US" sz="2000" b="0" dirty="0" smtClean="0">
                <a:solidFill>
                  <a:srgbClr val="FF0000"/>
                </a:solidFill>
              </a:rPr>
              <a:t>(</a:t>
            </a:r>
            <a:r>
              <a:rPr lang="en-US" sz="2000" b="0" dirty="0" smtClean="0">
                <a:solidFill>
                  <a:srgbClr val="FF0000"/>
                </a:solidFill>
                <a:latin typeface="Calibri" panose="020F0502020204030204" pitchFamily="34" charset="0"/>
                <a:cs typeface="Calibri" panose="020F0502020204030204" pitchFamily="34" charset="0"/>
              </a:rPr>
              <a:t>°</a:t>
            </a:r>
            <a:r>
              <a:rPr lang="en-US" sz="2000" b="0" dirty="0" smtClean="0">
                <a:solidFill>
                  <a:srgbClr val="FF0000"/>
                </a:solidFill>
              </a:rPr>
              <a:t>F-Min) </a:t>
            </a:r>
            <a:r>
              <a:rPr lang="en-US" sz="2000" b="0" dirty="0" smtClean="0"/>
              <a:t>to </a:t>
            </a:r>
            <a:r>
              <a:rPr lang="en-US" sz="2000" b="0" dirty="0" smtClean="0"/>
              <a:t>an average temperature </a:t>
            </a:r>
            <a:r>
              <a:rPr lang="en-US" sz="2000" b="0" dirty="0" smtClean="0">
                <a:solidFill>
                  <a:srgbClr val="FF0000"/>
                </a:solidFill>
              </a:rPr>
              <a:t>(</a:t>
            </a:r>
            <a:r>
              <a:rPr lang="en-US" sz="2000" b="0" dirty="0" smtClean="0">
                <a:solidFill>
                  <a:srgbClr val="FF0000"/>
                </a:solidFill>
                <a:latin typeface="Calibri" panose="020F0502020204030204" pitchFamily="34" charset="0"/>
                <a:cs typeface="Calibri" panose="020F0502020204030204" pitchFamily="34" charset="0"/>
              </a:rPr>
              <a:t>°</a:t>
            </a:r>
            <a:r>
              <a:rPr lang="en-US" sz="2000" b="0" dirty="0" smtClean="0">
                <a:solidFill>
                  <a:srgbClr val="FF0000"/>
                </a:solidFill>
              </a:rPr>
              <a:t>F)</a:t>
            </a:r>
            <a:r>
              <a:rPr lang="en-US" sz="2000" b="0" dirty="0" smtClean="0"/>
              <a:t> over </a:t>
            </a:r>
            <a:r>
              <a:rPr lang="en-US" sz="2000" b="0" dirty="0" smtClean="0"/>
              <a:t>the same time period</a:t>
            </a:r>
            <a:r>
              <a:rPr lang="en-US" sz="2000" b="0" dirty="0" smtClean="0"/>
              <a:t>.</a:t>
            </a:r>
            <a:endParaRPr lang="en-US" sz="2000" b="0" dirty="0" smtClean="0"/>
          </a:p>
        </p:txBody>
      </p:sp>
      <p:sp>
        <p:nvSpPr>
          <p:cNvPr id="4" name="Date Placeholder 3"/>
          <p:cNvSpPr>
            <a:spLocks noGrp="1"/>
          </p:cNvSpPr>
          <p:nvPr>
            <p:ph type="dt" sz="half" idx="2"/>
          </p:nvPr>
        </p:nvSpPr>
        <p:spPr/>
        <p:txBody>
          <a:bodyPr/>
          <a:lstStyle/>
          <a:p>
            <a:r>
              <a:rPr lang="en-US" smtClean="0"/>
              <a:t>Oct. 31, 2019</a:t>
            </a:r>
            <a:endParaRPr lang="en-US" dirty="0"/>
          </a:p>
        </p:txBody>
      </p:sp>
      <p:pic>
        <p:nvPicPr>
          <p:cNvPr id="7" name="Picture 6"/>
          <p:cNvPicPr>
            <a:picLocks noChangeAspect="1"/>
          </p:cNvPicPr>
          <p:nvPr/>
        </p:nvPicPr>
        <p:blipFill>
          <a:blip r:embed="rId3"/>
          <a:stretch>
            <a:fillRect/>
          </a:stretch>
        </p:blipFill>
        <p:spPr>
          <a:xfrm>
            <a:off x="3860193" y="1604250"/>
            <a:ext cx="5200748" cy="3728838"/>
          </a:xfrm>
          <a:prstGeom prst="rect">
            <a:avLst/>
          </a:prstGeom>
        </p:spPr>
      </p:pic>
      <p:cxnSp>
        <p:nvCxnSpPr>
          <p:cNvPr id="9" name="Straight Connector 8"/>
          <p:cNvCxnSpPr/>
          <p:nvPr/>
        </p:nvCxnSpPr>
        <p:spPr bwMode="auto">
          <a:xfrm>
            <a:off x="4035406" y="3539850"/>
            <a:ext cx="4865707" cy="0"/>
          </a:xfrm>
          <a:prstGeom prst="line">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27437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Topics</a:t>
            </a:r>
            <a:endParaRPr lang="en-US" dirty="0"/>
          </a:p>
        </p:txBody>
      </p:sp>
      <p:sp>
        <p:nvSpPr>
          <p:cNvPr id="3" name="Content Placeholder 2"/>
          <p:cNvSpPr>
            <a:spLocks noGrp="1"/>
          </p:cNvSpPr>
          <p:nvPr>
            <p:ph idx="1"/>
          </p:nvPr>
        </p:nvSpPr>
        <p:spPr/>
        <p:txBody>
          <a:bodyPr/>
          <a:lstStyle/>
          <a:p>
            <a:r>
              <a:rPr lang="en-US" b="0" dirty="0"/>
              <a:t>Toxicity</a:t>
            </a:r>
          </a:p>
          <a:p>
            <a:pPr lvl="1"/>
            <a:r>
              <a:rPr lang="en-US" dirty="0"/>
              <a:t>Include the details to measure acid gases in the standard.</a:t>
            </a:r>
          </a:p>
          <a:p>
            <a:r>
              <a:rPr lang="en-US" b="0" dirty="0"/>
              <a:t>Air Leakage Rate</a:t>
            </a:r>
          </a:p>
          <a:p>
            <a:pPr lvl="1"/>
            <a:r>
              <a:rPr lang="en-US" dirty="0"/>
              <a:t>Specify the methodologies that can be used to calculate the leakage rate of the compartment.</a:t>
            </a:r>
            <a:endParaRPr lang="en-US" dirty="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2338076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3" name="Content Placeholder 2"/>
          <p:cNvSpPr>
            <a:spLocks noGrp="1"/>
          </p:cNvSpPr>
          <p:nvPr>
            <p:ph idx="1"/>
          </p:nvPr>
        </p:nvSpPr>
        <p:spPr/>
        <p:txBody>
          <a:bodyPr/>
          <a:lstStyle/>
          <a:p>
            <a:r>
              <a:rPr lang="en-US" b="0" dirty="0" smtClean="0"/>
              <a:t>Halon Replacement Handbook</a:t>
            </a:r>
          </a:p>
          <a:p>
            <a:pPr lvl="1"/>
            <a:r>
              <a:rPr lang="en-US" dirty="0" smtClean="0"/>
              <a:t>Develop a handbook that includes all the Halon replacement standards in one document.</a:t>
            </a:r>
          </a:p>
          <a:p>
            <a:pPr lvl="1"/>
            <a:r>
              <a:rPr lang="en-US" dirty="0" smtClean="0"/>
              <a:t>Adopt the “living document” approach to be able to make changes to the document more easily. </a:t>
            </a:r>
            <a:endParaRPr lang="en-US" dirty="0"/>
          </a:p>
        </p:txBody>
      </p:sp>
      <p:sp>
        <p:nvSpPr>
          <p:cNvPr id="4" name="Date Placeholder 3"/>
          <p:cNvSpPr>
            <a:spLocks noGrp="1"/>
          </p:cNvSpPr>
          <p:nvPr>
            <p:ph type="dt" sz="half" idx="2"/>
          </p:nvPr>
        </p:nvSpPr>
        <p:spPr/>
        <p:txBody>
          <a:bodyPr/>
          <a:lstStyle/>
          <a:p>
            <a:r>
              <a:rPr lang="en-US" smtClean="0"/>
              <a:t>Oct. 31, 2019</a:t>
            </a:r>
            <a:endParaRPr lang="en-US" dirty="0"/>
          </a:p>
        </p:txBody>
      </p:sp>
    </p:spTree>
    <p:extLst>
      <p:ext uri="{BB962C8B-B14F-4D97-AF65-F5344CB8AC3E}">
        <p14:creationId xmlns:p14="http://schemas.microsoft.com/office/powerpoint/2010/main" val="997889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a:xfrm>
            <a:off x="2626808" y="4198033"/>
            <a:ext cx="3943927" cy="1613477"/>
          </a:xfrm>
        </p:spPr>
        <p:txBody>
          <a:bodyPr/>
          <a:lstStyle/>
          <a:p>
            <a:pPr marL="0" indent="0" algn="ctr">
              <a:buNone/>
            </a:pPr>
            <a:r>
              <a:rPr lang="en-US" dirty="0" smtClean="0"/>
              <a:t>Dhaval Dadia</a:t>
            </a:r>
          </a:p>
          <a:p>
            <a:pPr marL="0" indent="0" algn="ctr">
              <a:buNone/>
            </a:pPr>
            <a:r>
              <a:rPr lang="en-US" dirty="0">
                <a:hlinkClick r:id="rId2"/>
              </a:rPr>
              <a:t>d</a:t>
            </a:r>
            <a:r>
              <a:rPr lang="en-US" dirty="0" smtClean="0">
                <a:hlinkClick r:id="rId2"/>
              </a:rPr>
              <a:t>haval.dadia@faa.gov</a:t>
            </a:r>
            <a:endParaRPr lang="en-US" dirty="0" smtClean="0"/>
          </a:p>
          <a:p>
            <a:pPr marL="0" indent="0" algn="ctr">
              <a:buNone/>
            </a:pPr>
            <a:r>
              <a:rPr lang="en-US" dirty="0" smtClean="0"/>
              <a:t>609-485-8828 (W)</a:t>
            </a:r>
          </a:p>
          <a:p>
            <a:pPr marL="0" indent="0" algn="ctr">
              <a:buNone/>
            </a:pPr>
            <a:endParaRPr lang="en-US" dirty="0" smtClean="0"/>
          </a:p>
          <a:p>
            <a:pPr marL="0" indent="0">
              <a:buNone/>
            </a:pPr>
            <a:endParaRPr lang="en-US" dirty="0" smtClean="0"/>
          </a:p>
          <a:p>
            <a:pPr marL="0" indent="0">
              <a:buNone/>
            </a:pPr>
            <a:endParaRPr lang="en-US" dirty="0"/>
          </a:p>
        </p:txBody>
      </p:sp>
      <p:sp>
        <p:nvSpPr>
          <p:cNvPr id="6" name="Date Placeholder 5"/>
          <p:cNvSpPr>
            <a:spLocks noGrp="1"/>
          </p:cNvSpPr>
          <p:nvPr>
            <p:ph type="dt" sz="half" idx="4294967295"/>
          </p:nvPr>
        </p:nvSpPr>
        <p:spPr>
          <a:xfrm>
            <a:off x="0" y="6248400"/>
            <a:ext cx="1736725" cy="457200"/>
          </a:xfrm>
        </p:spPr>
        <p:txBody>
          <a:bodyPr/>
          <a:lstStyle/>
          <a:p>
            <a:r>
              <a:rPr lang="en-US" smtClean="0"/>
              <a:t>Oct. 31, 2019</a:t>
            </a:r>
            <a:endParaRPr lang="en-US" dirty="0"/>
          </a:p>
        </p:txBody>
      </p:sp>
      <p:sp>
        <p:nvSpPr>
          <p:cNvPr id="5" name="TextBox 4"/>
          <p:cNvSpPr txBox="1"/>
          <p:nvPr/>
        </p:nvSpPr>
        <p:spPr bwMode="auto">
          <a:xfrm>
            <a:off x="3468760" y="3674813"/>
            <a:ext cx="239221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smtClean="0">
                <a:latin typeface="+mn-lt"/>
              </a:rPr>
              <a:t>Contact Info:</a:t>
            </a:r>
            <a:endParaRPr lang="en-US" sz="2800" b="1" dirty="0">
              <a:latin typeface="+mn-lt"/>
            </a:endParaRPr>
          </a:p>
        </p:txBody>
      </p:sp>
      <p:pic>
        <p:nvPicPr>
          <p:cNvPr id="7" name="Picture 6"/>
          <p:cNvPicPr>
            <a:picLocks noChangeAspect="1"/>
          </p:cNvPicPr>
          <p:nvPr/>
        </p:nvPicPr>
        <p:blipFill>
          <a:blip r:embed="rId3"/>
          <a:stretch>
            <a:fillRect/>
          </a:stretch>
        </p:blipFill>
        <p:spPr>
          <a:xfrm>
            <a:off x="2626808" y="1228326"/>
            <a:ext cx="4082790" cy="2315408"/>
          </a:xfrm>
          <a:prstGeom prst="rect">
            <a:avLst/>
          </a:prstGeom>
        </p:spPr>
      </p:pic>
    </p:spTree>
    <p:extLst>
      <p:ext uri="{BB962C8B-B14F-4D97-AF65-F5344CB8AC3E}">
        <p14:creationId xmlns:p14="http://schemas.microsoft.com/office/powerpoint/2010/main" val="124647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Background</a:t>
            </a:r>
            <a:endParaRPr lang="en-US" dirty="0"/>
          </a:p>
        </p:txBody>
      </p:sp>
      <p:sp>
        <p:nvSpPr>
          <p:cNvPr id="80899" name="Rectangle 3"/>
          <p:cNvSpPr>
            <a:spLocks noGrp="1" noChangeArrowheads="1"/>
          </p:cNvSpPr>
          <p:nvPr>
            <p:ph idx="1"/>
          </p:nvPr>
        </p:nvSpPr>
        <p:spPr/>
        <p:txBody>
          <a:bodyPr/>
          <a:lstStyle/>
          <a:p>
            <a:r>
              <a:rPr lang="en-US" sz="2400" b="0" dirty="0" smtClean="0"/>
              <a:t>Task group assembled to discuss issues with the standard</a:t>
            </a:r>
          </a:p>
          <a:p>
            <a:pPr lvl="1"/>
            <a:r>
              <a:rPr lang="en-US" sz="2000" b="0" dirty="0" smtClean="0"/>
              <a:t>Clarification of procedures</a:t>
            </a:r>
          </a:p>
          <a:p>
            <a:pPr lvl="1"/>
            <a:r>
              <a:rPr lang="en-US" sz="2000" dirty="0" smtClean="0"/>
              <a:t>Improve upon and add details to the acceptance criteria</a:t>
            </a:r>
          </a:p>
          <a:p>
            <a:pPr lvl="1"/>
            <a:r>
              <a:rPr lang="en-US" sz="2000" b="0" dirty="0" smtClean="0"/>
              <a:t>Add details to briefly mentioned topics</a:t>
            </a:r>
          </a:p>
          <a:p>
            <a:pPr lvl="1"/>
            <a:endParaRPr lang="en-US" sz="2000" b="0" dirty="0" smtClean="0"/>
          </a:p>
        </p:txBody>
      </p:sp>
      <p:sp>
        <p:nvSpPr>
          <p:cNvPr id="3" name="Date Placeholder 2"/>
          <p:cNvSpPr>
            <a:spLocks noGrp="1"/>
          </p:cNvSpPr>
          <p:nvPr>
            <p:ph type="dt" sz="half" idx="2"/>
          </p:nvPr>
        </p:nvSpPr>
        <p:spPr/>
        <p:txBody>
          <a:bodyPr/>
          <a:lstStyle/>
          <a:p>
            <a:r>
              <a:rPr lang="en-US" smtClean="0"/>
              <a:t>Oct. 31, 2019</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Group Participants</a:t>
            </a:r>
            <a:endParaRPr lang="en-US" dirty="0"/>
          </a:p>
        </p:txBody>
      </p:sp>
      <p:sp>
        <p:nvSpPr>
          <p:cNvPr id="4" name="Date Placeholder 3"/>
          <p:cNvSpPr>
            <a:spLocks noGrp="1"/>
          </p:cNvSpPr>
          <p:nvPr>
            <p:ph type="dt" sz="half" idx="2"/>
          </p:nvPr>
        </p:nvSpPr>
        <p:spPr/>
        <p:txBody>
          <a:bodyPr/>
          <a:lstStyle/>
          <a:p>
            <a:r>
              <a:rPr lang="en-US" smtClean="0"/>
              <a:t>Oct. 31, 2019</a:t>
            </a:r>
            <a:endParaRPr lang="en-US" dirty="0"/>
          </a:p>
        </p:txBody>
      </p:sp>
      <p:pic>
        <p:nvPicPr>
          <p:cNvPr id="5" name="Picture 4"/>
          <p:cNvPicPr>
            <a:picLocks noChangeAspect="1"/>
          </p:cNvPicPr>
          <p:nvPr/>
        </p:nvPicPr>
        <p:blipFill>
          <a:blip r:embed="rId2"/>
          <a:stretch>
            <a:fillRect/>
          </a:stretch>
        </p:blipFill>
        <p:spPr>
          <a:xfrm>
            <a:off x="1931863" y="1123242"/>
            <a:ext cx="1371600" cy="1371600"/>
          </a:xfrm>
          <a:prstGeom prst="rect">
            <a:avLst/>
          </a:prstGeom>
        </p:spPr>
      </p:pic>
      <p:pic>
        <p:nvPicPr>
          <p:cNvPr id="6" name="Picture 5"/>
          <p:cNvPicPr>
            <a:picLocks noChangeAspect="1"/>
          </p:cNvPicPr>
          <p:nvPr/>
        </p:nvPicPr>
        <p:blipFill>
          <a:blip r:embed="rId3"/>
          <a:stretch>
            <a:fillRect/>
          </a:stretch>
        </p:blipFill>
        <p:spPr>
          <a:xfrm>
            <a:off x="4097790" y="1123242"/>
            <a:ext cx="3731559" cy="1371600"/>
          </a:xfrm>
          <a:prstGeom prst="rect">
            <a:avLst/>
          </a:prstGeom>
        </p:spPr>
      </p:pic>
      <p:pic>
        <p:nvPicPr>
          <p:cNvPr id="7" name="Picture 6"/>
          <p:cNvPicPr>
            <a:picLocks noChangeAspect="1"/>
          </p:cNvPicPr>
          <p:nvPr/>
        </p:nvPicPr>
        <p:blipFill>
          <a:blip r:embed="rId4"/>
          <a:stretch>
            <a:fillRect/>
          </a:stretch>
        </p:blipFill>
        <p:spPr>
          <a:xfrm>
            <a:off x="1160296" y="2705143"/>
            <a:ext cx="2441121" cy="1371600"/>
          </a:xfrm>
          <a:prstGeom prst="rect">
            <a:avLst/>
          </a:prstGeom>
        </p:spPr>
      </p:pic>
      <p:pic>
        <p:nvPicPr>
          <p:cNvPr id="9" name="Picture 8"/>
          <p:cNvPicPr>
            <a:picLocks noChangeAspect="1"/>
          </p:cNvPicPr>
          <p:nvPr/>
        </p:nvPicPr>
        <p:blipFill>
          <a:blip r:embed="rId5"/>
          <a:stretch>
            <a:fillRect/>
          </a:stretch>
        </p:blipFill>
        <p:spPr>
          <a:xfrm>
            <a:off x="2541996" y="4196295"/>
            <a:ext cx="2641600" cy="1371600"/>
          </a:xfrm>
          <a:prstGeom prst="rect">
            <a:avLst/>
          </a:prstGeom>
        </p:spPr>
      </p:pic>
      <p:pic>
        <p:nvPicPr>
          <p:cNvPr id="10" name="Picture 9"/>
          <p:cNvPicPr>
            <a:picLocks noChangeAspect="1"/>
          </p:cNvPicPr>
          <p:nvPr/>
        </p:nvPicPr>
        <p:blipFill>
          <a:blip r:embed="rId6"/>
          <a:stretch>
            <a:fillRect/>
          </a:stretch>
        </p:blipFill>
        <p:spPr>
          <a:xfrm>
            <a:off x="27396" y="4523753"/>
            <a:ext cx="2514600" cy="477579"/>
          </a:xfrm>
          <a:prstGeom prst="rect">
            <a:avLst/>
          </a:prstGeom>
        </p:spPr>
      </p:pic>
      <p:pic>
        <p:nvPicPr>
          <p:cNvPr id="11" name="Picture 10"/>
          <p:cNvPicPr>
            <a:picLocks noChangeAspect="1"/>
          </p:cNvPicPr>
          <p:nvPr/>
        </p:nvPicPr>
        <p:blipFill>
          <a:blip r:embed="rId7"/>
          <a:stretch>
            <a:fillRect/>
          </a:stretch>
        </p:blipFill>
        <p:spPr>
          <a:xfrm>
            <a:off x="6397035" y="2705143"/>
            <a:ext cx="1831157" cy="1371600"/>
          </a:xfrm>
          <a:prstGeom prst="rect">
            <a:avLst/>
          </a:prstGeom>
        </p:spPr>
      </p:pic>
      <p:pic>
        <p:nvPicPr>
          <p:cNvPr id="8" name="Picture 7"/>
          <p:cNvPicPr>
            <a:picLocks noChangeAspect="1"/>
          </p:cNvPicPr>
          <p:nvPr/>
        </p:nvPicPr>
        <p:blipFill>
          <a:blip r:embed="rId8"/>
          <a:stretch>
            <a:fillRect/>
          </a:stretch>
        </p:blipFill>
        <p:spPr>
          <a:xfrm>
            <a:off x="3601417" y="2705143"/>
            <a:ext cx="2795618" cy="1371600"/>
          </a:xfrm>
          <a:prstGeom prst="rect">
            <a:avLst/>
          </a:prstGeom>
        </p:spPr>
      </p:pic>
      <p:pic>
        <p:nvPicPr>
          <p:cNvPr id="12" name="Picture 11"/>
          <p:cNvPicPr>
            <a:picLocks noChangeAspect="1"/>
          </p:cNvPicPr>
          <p:nvPr/>
        </p:nvPicPr>
        <p:blipFill>
          <a:blip r:embed="rId9"/>
          <a:stretch>
            <a:fillRect/>
          </a:stretch>
        </p:blipFill>
        <p:spPr>
          <a:xfrm>
            <a:off x="5162001" y="4196295"/>
            <a:ext cx="1371600" cy="1371600"/>
          </a:xfrm>
          <a:prstGeom prst="rect">
            <a:avLst/>
          </a:prstGeom>
        </p:spPr>
      </p:pic>
      <p:pic>
        <p:nvPicPr>
          <p:cNvPr id="13" name="Picture 12"/>
          <p:cNvPicPr>
            <a:picLocks noChangeAspect="1"/>
          </p:cNvPicPr>
          <p:nvPr/>
        </p:nvPicPr>
        <p:blipFill>
          <a:blip r:embed="rId10"/>
          <a:stretch>
            <a:fillRect/>
          </a:stretch>
        </p:blipFill>
        <p:spPr>
          <a:xfrm>
            <a:off x="6533601" y="4076743"/>
            <a:ext cx="2440172" cy="1371600"/>
          </a:xfrm>
          <a:prstGeom prst="rect">
            <a:avLst/>
          </a:prstGeom>
        </p:spPr>
      </p:pic>
    </p:spTree>
    <p:extLst>
      <p:ext uri="{BB962C8B-B14F-4D97-AF65-F5344CB8AC3E}">
        <p14:creationId xmlns:p14="http://schemas.microsoft.com/office/powerpoint/2010/main" val="371094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Meggitt Blend D</a:t>
            </a:r>
            <a:endParaRPr lang="en-US" dirty="0"/>
          </a:p>
        </p:txBody>
      </p:sp>
      <p:pic>
        <p:nvPicPr>
          <p:cNvPr id="5" name="022019-PM_Int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7538" y="1508125"/>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spTree>
    <p:extLst>
      <p:ext uri="{BB962C8B-B14F-4D97-AF65-F5344CB8AC3E}">
        <p14:creationId xmlns:p14="http://schemas.microsoft.com/office/powerpoint/2010/main" val="15842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smtClean="0"/>
              <a:t>Aerosol Can Explosion Simulation</a:t>
            </a:r>
            <a:endParaRPr lang="en-US" sz="3900" dirty="0"/>
          </a:p>
        </p:txBody>
      </p:sp>
      <p:sp>
        <p:nvSpPr>
          <p:cNvPr id="3" name="Content Placeholder 2"/>
          <p:cNvSpPr>
            <a:spLocks noGrp="1"/>
          </p:cNvSpPr>
          <p:nvPr>
            <p:ph idx="1"/>
          </p:nvPr>
        </p:nvSpPr>
        <p:spPr/>
        <p:txBody>
          <a:bodyPr/>
          <a:lstStyle/>
          <a:p>
            <a:r>
              <a:rPr lang="en-US" sz="2000" b="0" dirty="0" smtClean="0"/>
              <a:t>Criteria for the Aerosol Can Simulator is stricter than what was tested in the MPS development tests with Halon 1301.</a:t>
            </a:r>
          </a:p>
          <a:p>
            <a:r>
              <a:rPr lang="en-US" sz="1400" b="0" dirty="0" smtClean="0"/>
              <a:t>“The </a:t>
            </a:r>
            <a:r>
              <a:rPr lang="en-US" sz="1400" b="0" dirty="0"/>
              <a:t>criterion for the aerosol </a:t>
            </a:r>
            <a:r>
              <a:rPr lang="en-US" sz="1400" b="0" dirty="0" smtClean="0"/>
              <a:t>can </a:t>
            </a:r>
            <a:r>
              <a:rPr lang="en-US" sz="1400" b="0" dirty="0"/>
              <a:t>explosion simulation scenario is that there is no evidence of an explosion or reaction. </a:t>
            </a:r>
            <a:r>
              <a:rPr lang="en-US" sz="1400" b="0" dirty="0">
                <a:solidFill>
                  <a:srgbClr val="FF0000"/>
                </a:solidFill>
              </a:rPr>
              <a:t>Evidence of an explosion or reaction includes deflagrations, flashes, and overpressures, etc. </a:t>
            </a:r>
            <a:r>
              <a:rPr lang="en-US" sz="1400" b="0" dirty="0"/>
              <a:t>There shall be no overpressures (zero pressure rise). In addition, when the agent concentration is below its inert concentration, the explosion intensity and peak pressures shall not be greater than the values exhibited during an explosive event when no suppression agent is present in the compartment</a:t>
            </a:r>
            <a:r>
              <a:rPr lang="en-US" sz="1400" b="0" dirty="0" smtClean="0"/>
              <a:t>.” – </a:t>
            </a:r>
            <a:r>
              <a:rPr lang="en-US" sz="1400" b="0" dirty="0" smtClean="0">
                <a:latin typeface="Calibri" panose="020F0502020204030204" pitchFamily="34" charset="0"/>
                <a:cs typeface="Calibri" panose="020F0502020204030204" pitchFamily="34" charset="0"/>
              </a:rPr>
              <a:t>§Acceptance Criteria, </a:t>
            </a:r>
            <a:r>
              <a:rPr lang="en-US" sz="1400" b="0" dirty="0" smtClean="0"/>
              <a:t>2012 MPS Document</a:t>
            </a:r>
          </a:p>
          <a:p>
            <a:r>
              <a:rPr lang="en-US" sz="1400" b="0" dirty="0" smtClean="0"/>
              <a:t>“</a:t>
            </a:r>
            <a:r>
              <a:rPr lang="en-US" sz="1400" b="0" dirty="0"/>
              <a:t>There was no ignition of the contents of the simulator in four of the five tests. There was a </a:t>
            </a:r>
            <a:r>
              <a:rPr lang="en-US" sz="1400" b="0" dirty="0">
                <a:solidFill>
                  <a:srgbClr val="FF0000"/>
                </a:solidFill>
              </a:rPr>
              <a:t>very brief ignition </a:t>
            </a:r>
            <a:r>
              <a:rPr lang="en-US" sz="1400" b="0" dirty="0"/>
              <a:t>of some of the contents </a:t>
            </a:r>
            <a:r>
              <a:rPr lang="en-US" sz="1400" b="0" dirty="0">
                <a:solidFill>
                  <a:srgbClr val="FF0000"/>
                </a:solidFill>
              </a:rPr>
              <a:t>during one test </a:t>
            </a:r>
            <a:r>
              <a:rPr lang="en-US" sz="1400" b="0" dirty="0"/>
              <a:t>(test 28), but no </a:t>
            </a:r>
            <a:r>
              <a:rPr lang="en-US" sz="1400" b="0" dirty="0" smtClean="0"/>
              <a:t>overpressure </a:t>
            </a:r>
            <a:r>
              <a:rPr lang="en-US" sz="1400" b="0" dirty="0"/>
              <a:t>was </a:t>
            </a:r>
            <a:r>
              <a:rPr lang="en-US" sz="1400" b="0" dirty="0" smtClean="0"/>
              <a:t>recorded.” -  </a:t>
            </a:r>
            <a:r>
              <a:rPr lang="en-US" sz="1400" b="0" dirty="0" smtClean="0">
                <a:latin typeface="Calibri" panose="020F0502020204030204" pitchFamily="34" charset="0"/>
                <a:cs typeface="Calibri" panose="020F0502020204030204" pitchFamily="34" charset="0"/>
              </a:rPr>
              <a:t>§</a:t>
            </a:r>
            <a:r>
              <a:rPr lang="en-US" sz="1400" b="0" dirty="0" smtClean="0"/>
              <a:t>4.8, 2000 MPS Development Report</a:t>
            </a:r>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spTree>
    <p:extLst>
      <p:ext uri="{BB962C8B-B14F-4D97-AF65-F5344CB8AC3E}">
        <p14:creationId xmlns:p14="http://schemas.microsoft.com/office/powerpoint/2010/main" val="1355331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Test 4</a:t>
            </a:r>
            <a:endParaRPr lang="en-US" dirty="0"/>
          </a:p>
        </p:txBody>
      </p:sp>
      <p:pic>
        <p:nvPicPr>
          <p:cNvPr id="5" name="Mar 25 2019 PM - Spl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7538" y="1513667"/>
            <a:ext cx="7805737"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sp>
        <p:nvSpPr>
          <p:cNvPr id="6" name="TextBox 5"/>
          <p:cNvSpPr txBox="1"/>
          <p:nvPr/>
        </p:nvSpPr>
        <p:spPr bwMode="auto">
          <a:xfrm>
            <a:off x="3334023" y="1200348"/>
            <a:ext cx="237276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1400" b="1" dirty="0" smtClean="0"/>
              <a:t>Overpressure of 0.045 psi</a:t>
            </a:r>
            <a:endParaRPr lang="en-US" sz="1400" b="1" dirty="0"/>
          </a:p>
        </p:txBody>
      </p:sp>
    </p:spTree>
    <p:extLst>
      <p:ext uri="{BB962C8B-B14F-4D97-AF65-F5344CB8AC3E}">
        <p14:creationId xmlns:p14="http://schemas.microsoft.com/office/powerpoint/2010/main" val="16026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13700" y="6248400"/>
            <a:ext cx="1130300" cy="457200"/>
          </a:xfrm>
        </p:spPr>
        <p:txBody>
          <a:bodyPr/>
          <a:lstStyle/>
          <a:p>
            <a:fld id="{74438B1A-AF1B-4C8B-993E-1BADE62A2451}" type="slidenum">
              <a:rPr lang="en-US" smtClean="0"/>
              <a:pPr/>
              <a:t>8</a:t>
            </a:fld>
            <a:endParaRPr lang="en-US" dirty="0"/>
          </a:p>
        </p:txBody>
      </p:sp>
      <p:pic>
        <p:nvPicPr>
          <p:cNvPr id="2" name="Picture 1"/>
          <p:cNvPicPr>
            <a:picLocks noChangeAspect="1"/>
          </p:cNvPicPr>
          <p:nvPr/>
        </p:nvPicPr>
        <p:blipFill>
          <a:blip r:embed="rId3"/>
          <a:stretch>
            <a:fillRect/>
          </a:stretch>
        </p:blipFill>
        <p:spPr>
          <a:xfrm>
            <a:off x="0" y="0"/>
            <a:ext cx="9144000" cy="6039293"/>
          </a:xfrm>
          <a:prstGeom prst="rect">
            <a:avLst/>
          </a:prstGeom>
        </p:spPr>
      </p:pic>
      <p:cxnSp>
        <p:nvCxnSpPr>
          <p:cNvPr id="6" name="Straight Arrow Connector 5"/>
          <p:cNvCxnSpPr/>
          <p:nvPr/>
        </p:nvCxnSpPr>
        <p:spPr bwMode="auto">
          <a:xfrm>
            <a:off x="8493960" y="1478950"/>
            <a:ext cx="0" cy="2426676"/>
          </a:xfrm>
          <a:prstGeom prst="straightConnector1">
            <a:avLst/>
          </a:prstGeom>
          <a:noFill/>
          <a:ln>
            <a:solidFill>
              <a:srgbClr val="FF0000"/>
            </a:solidFill>
            <a:headEnd type="triangle"/>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TextBox 6"/>
          <p:cNvSpPr txBox="1"/>
          <p:nvPr/>
        </p:nvSpPr>
        <p:spPr bwMode="auto">
          <a:xfrm>
            <a:off x="8013700" y="1201951"/>
            <a:ext cx="96051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FF0000"/>
                </a:solidFill>
              </a:rPr>
              <a:t>64.70% SD</a:t>
            </a:r>
            <a:endParaRPr lang="en-US" sz="1200" b="1" dirty="0">
              <a:solidFill>
                <a:srgbClr val="FF0000"/>
              </a:solidFill>
            </a:endParaRPr>
          </a:p>
        </p:txBody>
      </p:sp>
    </p:spTree>
    <p:extLst>
      <p:ext uri="{BB962C8B-B14F-4D97-AF65-F5344CB8AC3E}">
        <p14:creationId xmlns:p14="http://schemas.microsoft.com/office/powerpoint/2010/main" val="4125224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00" y="1614517"/>
            <a:ext cx="8215800" cy="4260639"/>
          </a:xfrm>
          <a:prstGeom prst="rect">
            <a:avLst/>
          </a:prstGeom>
        </p:spPr>
      </p:pic>
      <p:sp>
        <p:nvSpPr>
          <p:cNvPr id="2" name="Title 1"/>
          <p:cNvSpPr>
            <a:spLocks noGrp="1"/>
          </p:cNvSpPr>
          <p:nvPr>
            <p:ph type="title"/>
          </p:nvPr>
        </p:nvSpPr>
        <p:spPr/>
        <p:txBody>
          <a:bodyPr/>
          <a:lstStyle/>
          <a:p>
            <a:r>
              <a:rPr lang="en-US" sz="3900" dirty="0" smtClean="0"/>
              <a:t>Aerosol Can Explosion Simulation</a:t>
            </a:r>
            <a:endParaRPr lang="en-US" sz="3900" dirty="0"/>
          </a:p>
        </p:txBody>
      </p:sp>
      <p:sp>
        <p:nvSpPr>
          <p:cNvPr id="4" name="Date Placeholder 3"/>
          <p:cNvSpPr>
            <a:spLocks noGrp="1"/>
          </p:cNvSpPr>
          <p:nvPr>
            <p:ph type="dt" sz="half" idx="2"/>
          </p:nvPr>
        </p:nvSpPr>
        <p:spPr/>
        <p:txBody>
          <a:bodyPr/>
          <a:lstStyle/>
          <a:p>
            <a:r>
              <a:rPr lang="en-US" smtClean="0"/>
              <a:t>Oct. 31, 2019</a:t>
            </a:r>
            <a:endParaRPr lang="en-US" dirty="0"/>
          </a:p>
        </p:txBody>
      </p:sp>
      <p:pic>
        <p:nvPicPr>
          <p:cNvPr id="10" name="Picture 9"/>
          <p:cNvPicPr>
            <a:picLocks noChangeAspect="1"/>
          </p:cNvPicPr>
          <p:nvPr/>
        </p:nvPicPr>
        <p:blipFill>
          <a:blip r:embed="rId4"/>
          <a:stretch>
            <a:fillRect/>
          </a:stretch>
        </p:blipFill>
        <p:spPr>
          <a:xfrm>
            <a:off x="2611838" y="4203526"/>
            <a:ext cx="522401" cy="548640"/>
          </a:xfrm>
          <a:prstGeom prst="rect">
            <a:avLst/>
          </a:prstGeom>
        </p:spPr>
      </p:pic>
      <p:pic>
        <p:nvPicPr>
          <p:cNvPr id="11" name="Picture 10"/>
          <p:cNvPicPr>
            <a:picLocks noChangeAspect="1"/>
          </p:cNvPicPr>
          <p:nvPr/>
        </p:nvPicPr>
        <p:blipFill>
          <a:blip r:embed="rId4"/>
          <a:stretch>
            <a:fillRect/>
          </a:stretch>
        </p:blipFill>
        <p:spPr>
          <a:xfrm>
            <a:off x="3463665" y="3654886"/>
            <a:ext cx="522401" cy="548640"/>
          </a:xfrm>
          <a:prstGeom prst="rect">
            <a:avLst/>
          </a:prstGeom>
        </p:spPr>
      </p:pic>
      <p:pic>
        <p:nvPicPr>
          <p:cNvPr id="12" name="Picture 11"/>
          <p:cNvPicPr>
            <a:picLocks noChangeAspect="1"/>
          </p:cNvPicPr>
          <p:nvPr/>
        </p:nvPicPr>
        <p:blipFill>
          <a:blip r:embed="rId4"/>
          <a:stretch>
            <a:fillRect/>
          </a:stretch>
        </p:blipFill>
        <p:spPr>
          <a:xfrm>
            <a:off x="4276654" y="3266266"/>
            <a:ext cx="522401" cy="548640"/>
          </a:xfrm>
          <a:prstGeom prst="rect">
            <a:avLst/>
          </a:prstGeom>
        </p:spPr>
      </p:pic>
      <p:sp>
        <p:nvSpPr>
          <p:cNvPr id="13" name="TextBox 12"/>
          <p:cNvSpPr txBox="1"/>
          <p:nvPr/>
        </p:nvSpPr>
        <p:spPr bwMode="auto">
          <a:xfrm>
            <a:off x="4268112" y="4863955"/>
            <a:ext cx="87395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000" dirty="0" smtClean="0"/>
              <a:t>Mixing Fans</a:t>
            </a:r>
            <a:endParaRPr lang="en-US" sz="1000" dirty="0"/>
          </a:p>
        </p:txBody>
      </p:sp>
      <p:cxnSp>
        <p:nvCxnSpPr>
          <p:cNvPr id="26" name="Straight Arrow Connector 25"/>
          <p:cNvCxnSpPr/>
          <p:nvPr/>
        </p:nvCxnSpPr>
        <p:spPr bwMode="auto">
          <a:xfrm flipH="1" flipV="1">
            <a:off x="3988510" y="4205921"/>
            <a:ext cx="583490" cy="680894"/>
          </a:xfrm>
          <a:prstGeom prst="straightConnector1">
            <a:avLst/>
          </a:prstGeom>
          <a:ln w="28575">
            <a:tailEnd type="triangle"/>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1987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FB3C2913C7CE4A8656F6AA4DC5B7F1" ma:contentTypeVersion="2" ma:contentTypeDescription="Create a new document." ma:contentTypeScope="" ma:versionID="b3958f3f5779e83adec0bb51eaa7e2f9">
  <xsd:schema xmlns:xsd="http://www.w3.org/2001/XMLSchema" xmlns:xs="http://www.w3.org/2001/XMLSchema" xmlns:p="http://schemas.microsoft.com/office/2006/metadata/properties" xmlns:ns3="f7bd64ec-d0a5-4fb0-923e-d4372dc6b550" targetNamespace="http://schemas.microsoft.com/office/2006/metadata/properties" ma:root="true" ma:fieldsID="deba38c3209e480dbe82be19ab1a238a" ns3:_="">
    <xsd:import namespace="f7bd64ec-d0a5-4fb0-923e-d4372dc6b55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64ec-d0a5-4fb0-923e-d4372dc6b5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3DBA07-79CF-48AA-9D2A-0F1CF6178065}">
  <ds:schemaRefs>
    <ds:schemaRef ds:uri="http://purl.org/dc/elements/1.1/"/>
    <ds:schemaRef ds:uri="http://schemas.microsoft.com/office/2006/metadata/properties"/>
    <ds:schemaRef ds:uri="f7bd64ec-d0a5-4fb0-923e-d4372dc6b55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4E4B7A31-A0F8-403F-886E-DBEA5E956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64ec-d0a5-4fb0-923e-d4372dc6b5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9C4880-3CA0-43D9-9720-22D5519748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7188</TotalTime>
  <Words>1236</Words>
  <Application>Microsoft Office PowerPoint</Application>
  <PresentationFormat>On-screen Show (4:3)</PresentationFormat>
  <Paragraphs>176</Paragraphs>
  <Slides>26</Slides>
  <Notes>9</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Helvetica Neue Medium</vt:lpstr>
      <vt:lpstr>Times New Roman</vt:lpstr>
      <vt:lpstr>Wingdings</vt:lpstr>
      <vt:lpstr>1_Custom Design</vt:lpstr>
      <vt:lpstr>2_Custom Design</vt:lpstr>
      <vt:lpstr>Cargo MPS Task Group Updates</vt:lpstr>
      <vt:lpstr>Agenda</vt:lpstr>
      <vt:lpstr>Background</vt:lpstr>
      <vt:lpstr>Task Group Participants</vt:lpstr>
      <vt:lpstr>Meggitt Blend D</vt:lpstr>
      <vt:lpstr>Aerosol Can Explosion Simulation</vt:lpstr>
      <vt:lpstr>Halon 1301- Test 4</vt:lpstr>
      <vt:lpstr>PowerPoint Presentation</vt:lpstr>
      <vt:lpstr>Aerosol Can Explosion Simulation</vt:lpstr>
      <vt:lpstr>Mixing Fans Test Video – Test 14</vt:lpstr>
      <vt:lpstr>PowerPoint Presentation</vt:lpstr>
      <vt:lpstr>Aerosol Can Explosion Simulation</vt:lpstr>
      <vt:lpstr>Aerosol Can Explosion Simulation</vt:lpstr>
      <vt:lpstr>Aerosol Can Explosion Simulation</vt:lpstr>
      <vt:lpstr>Surface Burning Fire Scenario</vt:lpstr>
      <vt:lpstr>Surface Burning Fire Scenario Chart</vt:lpstr>
      <vt:lpstr>PowerPoint Presentation</vt:lpstr>
      <vt:lpstr>Surface Burning Fire Scenario</vt:lpstr>
      <vt:lpstr>PowerPoint Presentation</vt:lpstr>
      <vt:lpstr>Challenge Fire Scenario</vt:lpstr>
      <vt:lpstr>Challenge Fire Scenario</vt:lpstr>
      <vt:lpstr>Old Analysis</vt:lpstr>
      <vt:lpstr>Acceptance Criteria</vt:lpstr>
      <vt:lpstr>Additional Topics</vt:lpstr>
      <vt:lpstr>Future</vt:lpstr>
      <vt:lpstr>Questions?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Dhaval Dadia</cp:lastModifiedBy>
  <cp:revision>302</cp:revision>
  <cp:lastPrinted>2019-10-17T15:00:18Z</cp:lastPrinted>
  <dcterms:created xsi:type="dcterms:W3CDTF">2005-01-28T20:32:53Z</dcterms:created>
  <dcterms:modified xsi:type="dcterms:W3CDTF">2019-10-29T14:32:25Z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0x01010042FB3C2913C7CE4A8656F6AA4DC5B7F1</vt:lpwstr>
  </property>
</Properties>
</file>